
<file path=[Content_Types].xml><?xml version="1.0" encoding="utf-8"?>
<Types xmlns="http://schemas.openxmlformats.org/package/2006/content-types">
  <Default Extension="png" ContentType="image/png"/>
  <Default Extension="mp3" ContentType="audio/unknown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1" r:id="rId6"/>
    <p:sldId id="272" r:id="rId7"/>
    <p:sldId id="262" r:id="rId8"/>
    <p:sldId id="263" r:id="rId9"/>
    <p:sldId id="264" r:id="rId10"/>
    <p:sldId id="265" r:id="rId11"/>
    <p:sldId id="270" r:id="rId12"/>
    <p:sldId id="266" r:id="rId13"/>
    <p:sldId id="267" r:id="rId14"/>
    <p:sldId id="271" r:id="rId15"/>
    <p:sldId id="268" r:id="rId16"/>
    <p:sldId id="269" r:id="rId17"/>
  </p:sldIdLst>
  <p:sldSz cx="13716000" cy="68580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-426" y="-96"/>
      </p:cViewPr>
      <p:guideLst>
        <p:guide orient="horz" pos="2160"/>
        <p:guide pos="432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E1BC9B38-8E99-4919-B6CC-6E99187631F7}" type="datetimeFigureOut">
              <a:rPr lang="en-US"/>
              <a:pPr>
                <a:defRPr/>
              </a:pPr>
              <a:t>6/8/2020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0" y="685800"/>
            <a:ext cx="6858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F15FC67D-7731-499C-860C-A07A29CCA7F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12552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6388" name="Slide Number Placehold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53244F0-EBBC-4A22-BB38-F56F5710586A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</a:t>
            </a:fld>
            <a:endParaRPr 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28700" y="2130428"/>
            <a:ext cx="116586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57401" y="3886200"/>
            <a:ext cx="96012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38C596E-495D-4429-AA1A-6BCE56C1D986}" type="datetimeFigureOut">
              <a:rPr lang="en-US"/>
              <a:pPr>
                <a:defRPr/>
              </a:pPr>
              <a:t>6/8/2020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D8F4C49-EA73-419C-A805-B6C6472DA53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3144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5BA7E44-15CA-4D80-B52E-427BF5E9D2C9}" type="datetimeFigureOut">
              <a:rPr lang="en-US"/>
              <a:pPr>
                <a:defRPr/>
              </a:pPr>
              <a:t>6/8/2020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3A4ACCF-177C-4821-9740-22363CE07A7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3585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944100" y="274641"/>
            <a:ext cx="30861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74641"/>
            <a:ext cx="90297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B1EE987-D988-4635-A3AF-9A9E52278EC0}" type="datetimeFigureOut">
              <a:rPr lang="en-US"/>
              <a:pPr>
                <a:defRPr/>
              </a:pPr>
              <a:t>6/8/2020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9D84212-5B85-498F-ABE7-364626BB08A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4064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777BCED-2E74-4833-9EA1-60E2F138F6C5}" type="datetimeFigureOut">
              <a:rPr lang="en-US"/>
              <a:pPr>
                <a:defRPr/>
              </a:pPr>
              <a:t>6/8/2020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74F3169-468A-4709-BEE0-7A87AF4B734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7808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3470" y="4406903"/>
            <a:ext cx="116586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83470" y="2906713"/>
            <a:ext cx="116586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4C84C2B-2F3C-4111-B94B-68B6CCB42027}" type="datetimeFigureOut">
              <a:rPr lang="en-US"/>
              <a:pPr>
                <a:defRPr/>
              </a:pPr>
              <a:t>6/8/2020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7CF9703-DA9B-4188-B80F-8A6F5BBB6C9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9415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600203"/>
            <a:ext cx="60579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72300" y="1600203"/>
            <a:ext cx="60579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5FD0DF6-5B1A-497B-BDE7-B0DD48AAD557}" type="datetimeFigureOut">
              <a:rPr lang="en-US"/>
              <a:pPr>
                <a:defRPr/>
              </a:pPr>
              <a:t>6/8/2020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C7D4871-102F-4DA1-8717-8BD99B35F1F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6373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1535113"/>
            <a:ext cx="606028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174875"/>
            <a:ext cx="606028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967539" y="1535113"/>
            <a:ext cx="60626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967539" y="2174875"/>
            <a:ext cx="60626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8848CED-5AD5-430B-817B-7A6ACAA0AD14}" type="datetimeFigureOut">
              <a:rPr lang="en-US"/>
              <a:pPr>
                <a:defRPr/>
              </a:pPr>
              <a:t>6/8/2020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FE0216-1A01-442D-9E45-A81558AE4F3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4763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63327CB-4F40-42A2-9B9E-05255FAAA643}" type="datetimeFigureOut">
              <a:rPr lang="en-US"/>
              <a:pPr>
                <a:defRPr/>
              </a:pPr>
              <a:t>6/8/2020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A22960E-9E11-45DC-AECC-7CF97DC5D83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7774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63E8AC-2AED-4DCA-B92A-DA5BAE46BD6D}" type="datetimeFigureOut">
              <a:rPr lang="en-US"/>
              <a:pPr>
                <a:defRPr/>
              </a:pPr>
              <a:t>6/8/2020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C92409D-C6D7-40DC-9498-C11C7C35FE7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0754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273050"/>
            <a:ext cx="4512470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62576" y="273053"/>
            <a:ext cx="7667624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2" y="1435103"/>
            <a:ext cx="4512470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5E027AB-2239-49A2-998D-9237B87308BB}" type="datetimeFigureOut">
              <a:rPr lang="en-US"/>
              <a:pPr>
                <a:defRPr/>
              </a:pPr>
              <a:t>6/8/2020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ECF6BAA-D14D-41BD-8535-7C35C3C6D3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582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8432" y="4800600"/>
            <a:ext cx="8229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688432" y="612775"/>
            <a:ext cx="82296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688432" y="5367338"/>
            <a:ext cx="8229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A34B2EB-B335-4B07-94E8-D28620A892ED}" type="datetimeFigureOut">
              <a:rPr lang="en-US"/>
              <a:pPr>
                <a:defRPr/>
              </a:pPr>
              <a:t>6/8/2020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919A5E1-7B96-4854-9CC9-3227D17F966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4120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85800" y="274638"/>
            <a:ext cx="12344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85800" y="1600200"/>
            <a:ext cx="123444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5800" y="6356350"/>
            <a:ext cx="32019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3A2BE129-55AD-4E10-91B2-12EFEDB52C11}" type="datetimeFigureOut">
              <a:rPr lang="en-US"/>
              <a:pPr>
                <a:defRPr/>
              </a:pPr>
              <a:t>6/8/2020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86300" y="6356350"/>
            <a:ext cx="4343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28213" y="6356350"/>
            <a:ext cx="32019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F6479514-3F62-4CF8-ACF0-B4876764983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New%20words/animals.mp3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hyperlink" Target="New%20words/party.mp3" TargetMode="Externa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7.png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New%20words/reception.mp3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hyperlink" Target="New%20words/conversation.mp3" TargetMode="External"/><Relationship Id="rId4" Type="http://schemas.openxmlformats.org/officeDocument/2006/relationships/hyperlink" Target="New%20words/impresstion.mp3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quizizz.com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TextBox 4"/>
          <p:cNvSpPr txBox="1">
            <a:spLocks noChangeArrowheads="1"/>
          </p:cNvSpPr>
          <p:nvPr/>
        </p:nvSpPr>
        <p:spPr bwMode="auto">
          <a:xfrm>
            <a:off x="1368425" y="1662113"/>
            <a:ext cx="10731500" cy="4778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sz="2900" b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* </a:t>
            </a:r>
            <a:r>
              <a:rPr lang="en-US" sz="2900" b="1" u="sng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Mục đích</a:t>
            </a:r>
            <a:r>
              <a:rPr lang="en-US" sz="2900" b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US" sz="2900" i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Provide students:</a:t>
            </a:r>
          </a:p>
          <a:p>
            <a:pPr eaLnBrk="1" hangingPunct="1">
              <a:lnSpc>
                <a:spcPct val="150000"/>
              </a:lnSpc>
            </a:pPr>
            <a:r>
              <a:rPr lang="en-US" sz="290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+ Grammar: Uses of infinitive (</a:t>
            </a:r>
            <a:r>
              <a:rPr lang="en-US" sz="2900" i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with to</a:t>
            </a:r>
            <a:r>
              <a:rPr lang="en-US" sz="290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);</a:t>
            </a:r>
          </a:p>
          <a:p>
            <a:pPr eaLnBrk="1" hangingPunct="1">
              <a:lnSpc>
                <a:spcPct val="150000"/>
              </a:lnSpc>
            </a:pPr>
            <a:r>
              <a:rPr lang="en-US" sz="290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+ Vocabulary: verbs + infinitive</a:t>
            </a:r>
          </a:p>
          <a:p>
            <a:pPr eaLnBrk="1" hangingPunct="1">
              <a:lnSpc>
                <a:spcPct val="150000"/>
              </a:lnSpc>
            </a:pPr>
            <a:r>
              <a:rPr lang="en-US" sz="290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+ Pronunciation and speaking : word stress</a:t>
            </a:r>
          </a:p>
          <a:p>
            <a:pPr eaLnBrk="1" hangingPunct="1">
              <a:lnSpc>
                <a:spcPct val="150000"/>
              </a:lnSpc>
            </a:pPr>
            <a:r>
              <a:rPr lang="fr-FR" sz="2900" b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* </a:t>
            </a:r>
            <a:r>
              <a:rPr lang="fr-FR" sz="2900" b="1" u="sng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Yêu cầu</a:t>
            </a:r>
            <a:r>
              <a:rPr lang="fr-FR" sz="2900" b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fr-FR" sz="2900" i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After lesson, students can:</a:t>
            </a:r>
            <a:endParaRPr lang="en-US" sz="2900" i="1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eaLnBrk="1" hangingPunct="1">
              <a:lnSpc>
                <a:spcPct val="150000"/>
              </a:lnSpc>
            </a:pPr>
            <a:r>
              <a:rPr lang="en-US" sz="290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+ Uses of infinitive (with to) </a:t>
            </a:r>
            <a:r>
              <a:rPr lang="fr-FR" sz="290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correctly </a:t>
            </a:r>
            <a:r>
              <a:rPr lang="en-US" sz="290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to make sentences</a:t>
            </a:r>
          </a:p>
          <a:p>
            <a:pPr eaLnBrk="1" hangingPunct="1">
              <a:lnSpc>
                <a:spcPct val="150000"/>
              </a:lnSpc>
            </a:pPr>
            <a:r>
              <a:rPr lang="fr-FR" sz="290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+ Read and pronoun correctly </a:t>
            </a:r>
            <a:r>
              <a:rPr lang="en-US" sz="290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word stress</a:t>
            </a:r>
          </a:p>
        </p:txBody>
      </p:sp>
      <p:pic>
        <p:nvPicPr>
          <p:cNvPr id="2" name="Picture 4">
            <a:hlinkClick r:id="rId3" action="ppaction://hlinkfil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52388"/>
            <a:ext cx="13030200" cy="1395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52" name="TextBox 2">
            <a:hlinkClick r:id="rId5" action="ppaction://hlinkfile"/>
          </p:cNvPr>
          <p:cNvSpPr txBox="1">
            <a:spLocks noChangeArrowheads="1"/>
          </p:cNvSpPr>
          <p:nvPr/>
        </p:nvSpPr>
        <p:spPr bwMode="auto">
          <a:xfrm>
            <a:off x="5486400" y="895350"/>
            <a:ext cx="11874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0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20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20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20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20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20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20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7000" y="912813"/>
            <a:ext cx="9434513" cy="556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" y="225425"/>
            <a:ext cx="3886200" cy="384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5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300" y="2620963"/>
            <a:ext cx="3541713" cy="1227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>
            <a:spLocks noChangeArrowheads="1"/>
          </p:cNvSpPr>
          <p:nvPr/>
        </p:nvSpPr>
        <p:spPr bwMode="auto">
          <a:xfrm>
            <a:off x="7513638" y="1103313"/>
            <a:ext cx="293211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/>
            <a:r>
              <a:rPr lang="en-US" b="1">
                <a:solidFill>
                  <a:srgbClr val="C00000"/>
                </a:solidFill>
              </a:rPr>
              <a:t>problem with my back</a:t>
            </a:r>
          </a:p>
        </p:txBody>
      </p: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11876088" y="1103313"/>
            <a:ext cx="133191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/>
            <a:r>
              <a:rPr lang="en-US" sz="2000" b="1">
                <a:solidFill>
                  <a:srgbClr val="C00000"/>
                </a:solidFill>
              </a:rPr>
              <a:t>have a</a:t>
            </a:r>
          </a:p>
        </p:txBody>
      </p: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4583113" y="1319213"/>
            <a:ext cx="22860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/>
            <a:r>
              <a:rPr lang="en-US" sz="2000" b="1">
                <a:solidFill>
                  <a:srgbClr val="C00000"/>
                </a:solidFill>
              </a:rPr>
              <a:t>look at it</a:t>
            </a:r>
          </a:p>
        </p:txBody>
      </p:sp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10534650" y="1957388"/>
            <a:ext cx="31813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/>
            <a:r>
              <a:rPr lang="en-US" sz="2000" b="1">
                <a:solidFill>
                  <a:srgbClr val="C00000"/>
                </a:solidFill>
              </a:rPr>
              <a:t>a really long summer holidays</a:t>
            </a:r>
          </a:p>
        </p:txBody>
      </p:sp>
      <p:sp>
        <p:nvSpPr>
          <p:cNvPr id="12" name="TextBox 11"/>
          <p:cNvSpPr txBox="1">
            <a:spLocks noChangeArrowheads="1"/>
          </p:cNvSpPr>
          <p:nvPr/>
        </p:nvSpPr>
        <p:spPr bwMode="auto">
          <a:xfrm>
            <a:off x="9752013" y="3182938"/>
            <a:ext cx="312578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/>
            <a:r>
              <a:rPr lang="en-US" sz="2000" b="1">
                <a:solidFill>
                  <a:srgbClr val="C00000"/>
                </a:solidFill>
              </a:rPr>
              <a:t>a cheap holidays?</a:t>
            </a:r>
          </a:p>
        </p:txBody>
      </p:sp>
      <p:sp>
        <p:nvSpPr>
          <p:cNvPr id="13" name="TextBox 12"/>
          <p:cNvSpPr txBox="1">
            <a:spLocks noChangeArrowheads="1"/>
          </p:cNvSpPr>
          <p:nvPr/>
        </p:nvSpPr>
        <p:spPr bwMode="auto">
          <a:xfrm>
            <a:off x="10012363" y="4349750"/>
            <a:ext cx="22542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/>
            <a:r>
              <a:rPr lang="en-US" sz="2000" b="1">
                <a:solidFill>
                  <a:srgbClr val="C00000"/>
                </a:solidFill>
              </a:rPr>
              <a:t>my colour</a:t>
            </a: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5811838" y="4578350"/>
            <a:ext cx="17018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/>
            <a:r>
              <a:rPr lang="en-US" sz="2000" b="1">
                <a:solidFill>
                  <a:srgbClr val="C00000"/>
                </a:solidFill>
              </a:rPr>
              <a:t>blond</a:t>
            </a:r>
          </a:p>
        </p:txBody>
      </p:sp>
      <p:sp>
        <p:nvSpPr>
          <p:cNvPr id="15" name="TextBox 14"/>
          <p:cNvSpPr txBox="1">
            <a:spLocks noChangeArrowheads="1"/>
          </p:cNvSpPr>
          <p:nvPr/>
        </p:nvSpPr>
        <p:spPr bwMode="auto">
          <a:xfrm>
            <a:off x="7667625" y="5770563"/>
            <a:ext cx="22542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/>
            <a:r>
              <a:rPr lang="en-US" sz="2000" b="1">
                <a:solidFill>
                  <a:srgbClr val="C00000"/>
                </a:solidFill>
              </a:rPr>
              <a:t>analying me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0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5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/>
      <p:bldP spid="10" grpId="0"/>
      <p:bldP spid="11" grpId="0"/>
      <p:bldP spid="12" grpId="0"/>
      <p:bldP spid="13" grpId="0"/>
      <p:bldP spid="14" grpId="0"/>
      <p:bldP spid="1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20 5.1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21306" y="777875"/>
            <a:ext cx="788988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91" name="Content Placeholder 2"/>
          <p:cNvSpPr>
            <a:spLocks noGrp="1"/>
          </p:cNvSpPr>
          <p:nvPr>
            <p:ph idx="1"/>
          </p:nvPr>
        </p:nvSpPr>
        <p:spPr>
          <a:xfrm>
            <a:off x="646113" y="2163763"/>
            <a:ext cx="12374562" cy="4273550"/>
          </a:xfrm>
        </p:spPr>
        <p:txBody>
          <a:bodyPr/>
          <a:lstStyle/>
          <a:p>
            <a:pPr algn="just">
              <a:lnSpc>
                <a:spcPct val="150000"/>
              </a:lnSpc>
              <a:buFontTx/>
              <a:buChar char="-"/>
            </a:pPr>
            <a:r>
              <a:rPr lang="en-US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Conversation 1</a:t>
            </a:r>
            <a:r>
              <a:rPr lang="en-US" smtClean="0">
                <a:latin typeface="Times New Roman" pitchFamily="18" charset="0"/>
                <a:cs typeface="Times New Roman" pitchFamily="18" charset="0"/>
              </a:rPr>
              <a:t>: I want _____ ______ him a “Happy birthday”.</a:t>
            </a:r>
          </a:p>
          <a:p>
            <a:pPr algn="just">
              <a:lnSpc>
                <a:spcPct val="150000"/>
              </a:lnSpc>
              <a:buFontTx/>
              <a:buChar char="-"/>
            </a:pPr>
            <a:r>
              <a:rPr lang="en-US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Conversation 2</a:t>
            </a:r>
            <a:r>
              <a:rPr lang="en-US" smtClean="0">
                <a:latin typeface="Times New Roman" pitchFamily="18" charset="0"/>
                <a:cs typeface="Times New Roman" pitchFamily="18" charset="0"/>
              </a:rPr>
              <a:t>: Perhaps you would like _____ _____ my class one day</a:t>
            </a:r>
          </a:p>
          <a:p>
            <a:pPr algn="just">
              <a:lnSpc>
                <a:spcPct val="150000"/>
              </a:lnSpc>
              <a:buFontTx/>
              <a:buChar char="-"/>
            </a:pPr>
            <a:r>
              <a:rPr lang="en-US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Conversation 3</a:t>
            </a:r>
            <a:r>
              <a:rPr lang="en-US" smtClean="0">
                <a:latin typeface="Times New Roman" pitchFamily="18" charset="0"/>
                <a:cs typeface="Times New Roman" pitchFamily="18" charset="0"/>
              </a:rPr>
              <a:t>: I’d like _____ _____ somewhere _____ .</a:t>
            </a:r>
          </a:p>
          <a:p>
            <a:pPr algn="just">
              <a:lnSpc>
                <a:spcPct val="150000"/>
              </a:lnSpc>
              <a:buFontTx/>
              <a:buChar char="-"/>
            </a:pPr>
            <a:r>
              <a:rPr lang="en-US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Conversation 4</a:t>
            </a:r>
            <a:r>
              <a:rPr lang="en-US" smtClean="0">
                <a:latin typeface="Times New Roman" pitchFamily="18" charset="0"/>
                <a:cs typeface="Times New Roman" pitchFamily="18" charset="0"/>
              </a:rPr>
              <a:t>: You’re just the person I want _____ _____ to.</a:t>
            </a:r>
          </a:p>
          <a:p>
            <a:pPr algn="just">
              <a:lnSpc>
                <a:spcPct val="150000"/>
              </a:lnSpc>
              <a:buFontTx/>
              <a:buChar char="-"/>
            </a:pPr>
            <a:r>
              <a:rPr lang="en-US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Conversation 5</a:t>
            </a:r>
            <a:r>
              <a:rPr lang="en-US" smtClean="0">
                <a:latin typeface="Times New Roman" pitchFamily="18" charset="0"/>
                <a:cs typeface="Times New Roman" pitchFamily="18" charset="0"/>
              </a:rPr>
              <a:t>: I need _____ _____ to the ___________</a:t>
            </a:r>
          </a:p>
        </p:txBody>
      </p:sp>
      <p:sp>
        <p:nvSpPr>
          <p:cNvPr id="18" name="Title 1"/>
          <p:cNvSpPr txBox="1">
            <a:spLocks/>
          </p:cNvSpPr>
          <p:nvPr/>
        </p:nvSpPr>
        <p:spPr bwMode="auto">
          <a:xfrm>
            <a:off x="4854575" y="2351088"/>
            <a:ext cx="727075" cy="571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3200" b="1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  to</a:t>
            </a:r>
          </a:p>
        </p:txBody>
      </p:sp>
      <p:sp>
        <p:nvSpPr>
          <p:cNvPr id="19" name="Title 1"/>
          <p:cNvSpPr txBox="1">
            <a:spLocks/>
          </p:cNvSpPr>
          <p:nvPr/>
        </p:nvSpPr>
        <p:spPr bwMode="auto">
          <a:xfrm>
            <a:off x="5726113" y="2378075"/>
            <a:ext cx="1301750" cy="538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sz="3200" b="1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 wish</a:t>
            </a:r>
          </a:p>
        </p:txBody>
      </p:sp>
      <p:sp>
        <p:nvSpPr>
          <p:cNvPr id="20" name="Title 1"/>
          <p:cNvSpPr txBox="1">
            <a:spLocks/>
          </p:cNvSpPr>
          <p:nvPr/>
        </p:nvSpPr>
        <p:spPr bwMode="auto">
          <a:xfrm>
            <a:off x="7505700" y="3206750"/>
            <a:ext cx="941388" cy="538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sz="3200" b="1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    to</a:t>
            </a:r>
          </a:p>
        </p:txBody>
      </p:sp>
      <p:sp>
        <p:nvSpPr>
          <p:cNvPr id="21" name="Title 1"/>
          <p:cNvSpPr txBox="1">
            <a:spLocks/>
          </p:cNvSpPr>
          <p:nvPr/>
        </p:nvSpPr>
        <p:spPr bwMode="auto">
          <a:xfrm>
            <a:off x="8586788" y="3206750"/>
            <a:ext cx="1408112" cy="538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sz="3200" b="1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 teach</a:t>
            </a:r>
          </a:p>
        </p:txBody>
      </p:sp>
      <p:sp>
        <p:nvSpPr>
          <p:cNvPr id="22" name="Title 1"/>
          <p:cNvSpPr txBox="1">
            <a:spLocks/>
          </p:cNvSpPr>
          <p:nvPr/>
        </p:nvSpPr>
        <p:spPr bwMode="auto">
          <a:xfrm>
            <a:off x="4591050" y="5702300"/>
            <a:ext cx="1066800" cy="538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sz="3200" b="1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     to</a:t>
            </a:r>
          </a:p>
        </p:txBody>
      </p:sp>
      <p:sp>
        <p:nvSpPr>
          <p:cNvPr id="23" name="Title 1"/>
          <p:cNvSpPr txBox="1">
            <a:spLocks/>
          </p:cNvSpPr>
          <p:nvPr/>
        </p:nvSpPr>
        <p:spPr bwMode="auto">
          <a:xfrm>
            <a:off x="5781675" y="5719763"/>
            <a:ext cx="947738" cy="506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3200" b="1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   go</a:t>
            </a:r>
          </a:p>
        </p:txBody>
      </p:sp>
      <p:sp>
        <p:nvSpPr>
          <p:cNvPr id="24" name="Title 1"/>
          <p:cNvSpPr txBox="1">
            <a:spLocks/>
          </p:cNvSpPr>
          <p:nvPr/>
        </p:nvSpPr>
        <p:spPr bwMode="auto">
          <a:xfrm>
            <a:off x="9034463" y="4027488"/>
            <a:ext cx="1128712" cy="5381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sz="3200" b="1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 hot</a:t>
            </a:r>
          </a:p>
        </p:txBody>
      </p:sp>
      <p:sp>
        <p:nvSpPr>
          <p:cNvPr id="26" name="Title 1"/>
          <p:cNvSpPr txBox="1">
            <a:spLocks/>
          </p:cNvSpPr>
          <p:nvPr/>
        </p:nvSpPr>
        <p:spPr bwMode="auto">
          <a:xfrm>
            <a:off x="9290050" y="4884738"/>
            <a:ext cx="1250950" cy="5381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sz="3200" b="1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   talk</a:t>
            </a:r>
          </a:p>
        </p:txBody>
      </p:sp>
      <p:sp>
        <p:nvSpPr>
          <p:cNvPr id="29" name="Title 1"/>
          <p:cNvSpPr txBox="1">
            <a:spLocks/>
          </p:cNvSpPr>
          <p:nvPr/>
        </p:nvSpPr>
        <p:spPr bwMode="auto">
          <a:xfrm>
            <a:off x="7835900" y="5708650"/>
            <a:ext cx="2479675" cy="538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sz="3200" b="1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  bathroom</a:t>
            </a:r>
          </a:p>
        </p:txBody>
      </p:sp>
      <p:sp>
        <p:nvSpPr>
          <p:cNvPr id="17" name="Title 1"/>
          <p:cNvSpPr txBox="1">
            <a:spLocks/>
          </p:cNvSpPr>
          <p:nvPr/>
        </p:nvSpPr>
        <p:spPr bwMode="auto">
          <a:xfrm>
            <a:off x="8208963" y="4870450"/>
            <a:ext cx="1066800" cy="538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sz="3200" b="1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     to</a:t>
            </a:r>
          </a:p>
        </p:txBody>
      </p:sp>
      <p:sp>
        <p:nvSpPr>
          <p:cNvPr id="30" name="Title 1"/>
          <p:cNvSpPr txBox="1">
            <a:spLocks/>
          </p:cNvSpPr>
          <p:nvPr/>
        </p:nvSpPr>
        <p:spPr bwMode="auto">
          <a:xfrm>
            <a:off x="4772025" y="4041775"/>
            <a:ext cx="1065213" cy="538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sz="3200" b="1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     to</a:t>
            </a:r>
          </a:p>
        </p:txBody>
      </p:sp>
      <p:sp>
        <p:nvSpPr>
          <p:cNvPr id="31" name="Title 1"/>
          <p:cNvSpPr txBox="1">
            <a:spLocks/>
          </p:cNvSpPr>
          <p:nvPr/>
        </p:nvSpPr>
        <p:spPr bwMode="auto">
          <a:xfrm>
            <a:off x="5907088" y="4059238"/>
            <a:ext cx="946150" cy="50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3200" b="1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   go</a:t>
            </a: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762000" y="339725"/>
            <a:ext cx="11353800" cy="156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342900" indent="-342900" algn="just" eaLnBrk="0" hangingPunct="0">
              <a:lnSpc>
                <a:spcPct val="150000"/>
              </a:lnSpc>
              <a:spcBef>
                <a:spcPct val="20000"/>
              </a:spcBef>
              <a:buFont typeface="Arial" charset="0"/>
              <a:buChar char="•"/>
            </a:pPr>
            <a:r>
              <a:rPr lang="en-US" sz="3200" b="1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Listen to the people at the party again. Complete the conversations with an infinitive.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2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122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122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22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22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 nodeType="clickPar">
                      <p:stCondLst>
                        <p:cond delay="indefinite"/>
                      </p:stCondLst>
                      <p:childTnLst>
                        <p:par>
                          <p:cTn id="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8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12291" grpId="0" build="p"/>
      <p:bldP spid="18" grpId="0"/>
      <p:bldP spid="19" grpId="0"/>
      <p:bldP spid="20" grpId="0"/>
      <p:bldP spid="21" grpId="0"/>
      <p:bldP spid="22" grpId="0"/>
      <p:bldP spid="23" grpId="0"/>
      <p:bldP spid="24" grpId="0"/>
      <p:bldP spid="26" grpId="0"/>
      <p:bldP spid="29" grpId="0"/>
      <p:bldP spid="17" grpId="0"/>
      <p:bldP spid="30" grpId="0"/>
      <p:bldP spid="31" grpId="0"/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914400"/>
            <a:ext cx="9372600" cy="5867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7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336550"/>
            <a:ext cx="6134100" cy="425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11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736725" y="2209800"/>
            <a:ext cx="2925763" cy="3786188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>
                <a:solidFill>
                  <a:srgbClr val="002060"/>
                </a:solidFill>
                <a:latin typeface="Calibri"/>
                <a:cs typeface="+mn-cs"/>
              </a:rPr>
              <a:t>Dangerous </a:t>
            </a: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>
                <a:solidFill>
                  <a:srgbClr val="002060"/>
                </a:solidFill>
                <a:latin typeface="Calibri"/>
                <a:cs typeface="+mn-cs"/>
              </a:rPr>
              <a:t>Decide </a:t>
            </a: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>
                <a:solidFill>
                  <a:srgbClr val="002060"/>
                </a:solidFill>
                <a:latin typeface="Calibri"/>
                <a:cs typeface="+mn-cs"/>
              </a:rPr>
              <a:t>Difficult</a:t>
            </a: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>
                <a:solidFill>
                  <a:srgbClr val="002060"/>
                </a:solidFill>
                <a:latin typeface="Calibri"/>
                <a:cs typeface="+mn-cs"/>
              </a:rPr>
              <a:t>Forget </a:t>
            </a: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>
                <a:solidFill>
                  <a:srgbClr val="002060"/>
                </a:solidFill>
                <a:latin typeface="Calibri"/>
                <a:cs typeface="+mn-cs"/>
              </a:rPr>
              <a:t>Important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3597275" y="2200275"/>
            <a:ext cx="2462213" cy="3786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>
                <a:solidFill>
                  <a:srgbClr val="C00000"/>
                </a:solidFill>
              </a:rPr>
              <a:t>/</a:t>
            </a:r>
            <a:r>
              <a:rPr lang="en-US" sz="3200" i="1">
                <a:solidFill>
                  <a:srgbClr val="C00000"/>
                </a:solidFill>
              </a:rPr>
              <a:t>’deindʒrəs</a:t>
            </a:r>
            <a:r>
              <a:rPr lang="en-US" sz="3200">
                <a:solidFill>
                  <a:srgbClr val="C00000"/>
                </a:solidFill>
              </a:rPr>
              <a:t>/</a:t>
            </a:r>
          </a:p>
          <a:p>
            <a:pPr>
              <a:lnSpc>
                <a:spcPct val="150000"/>
              </a:lnSpc>
            </a:pPr>
            <a:r>
              <a:rPr lang="en-US" sz="3200">
                <a:solidFill>
                  <a:srgbClr val="C00000"/>
                </a:solidFill>
              </a:rPr>
              <a:t>/</a:t>
            </a:r>
            <a:r>
              <a:rPr lang="en-US" sz="3200" i="1">
                <a:solidFill>
                  <a:srgbClr val="C00000"/>
                </a:solidFill>
              </a:rPr>
              <a:t>di’said</a:t>
            </a:r>
            <a:r>
              <a:rPr lang="en-US" sz="3200">
                <a:solidFill>
                  <a:srgbClr val="C00000"/>
                </a:solidFill>
              </a:rPr>
              <a:t>/</a:t>
            </a:r>
          </a:p>
          <a:p>
            <a:pPr>
              <a:lnSpc>
                <a:spcPct val="150000"/>
              </a:lnSpc>
            </a:pPr>
            <a:r>
              <a:rPr lang="en-US" sz="3200">
                <a:solidFill>
                  <a:srgbClr val="C00000"/>
                </a:solidFill>
              </a:rPr>
              <a:t>/</a:t>
            </a:r>
            <a:r>
              <a:rPr lang="en-US" sz="3200" i="1">
                <a:solidFill>
                  <a:srgbClr val="C00000"/>
                </a:solidFill>
              </a:rPr>
              <a:t>’diffikəlt</a:t>
            </a:r>
            <a:r>
              <a:rPr lang="en-US" sz="3200">
                <a:solidFill>
                  <a:srgbClr val="C00000"/>
                </a:solidFill>
              </a:rPr>
              <a:t>/</a:t>
            </a:r>
          </a:p>
          <a:p>
            <a:pPr>
              <a:lnSpc>
                <a:spcPct val="150000"/>
              </a:lnSpc>
            </a:pPr>
            <a:r>
              <a:rPr lang="en-US" sz="3200">
                <a:solidFill>
                  <a:srgbClr val="C00000"/>
                </a:solidFill>
              </a:rPr>
              <a:t>/</a:t>
            </a:r>
            <a:r>
              <a:rPr lang="en-US" sz="3200" i="1">
                <a:solidFill>
                  <a:srgbClr val="C00000"/>
                </a:solidFill>
              </a:rPr>
              <a:t>fə’get</a:t>
            </a:r>
            <a:r>
              <a:rPr lang="en-US" sz="3200">
                <a:solidFill>
                  <a:srgbClr val="C00000"/>
                </a:solidFill>
              </a:rPr>
              <a:t>/</a:t>
            </a:r>
          </a:p>
          <a:p>
            <a:pPr>
              <a:lnSpc>
                <a:spcPct val="150000"/>
              </a:lnSpc>
            </a:pPr>
            <a:r>
              <a:rPr lang="en-US" sz="3200">
                <a:solidFill>
                  <a:srgbClr val="C00000"/>
                </a:solidFill>
              </a:rPr>
              <a:t>/</a:t>
            </a:r>
            <a:r>
              <a:rPr lang="en-US" sz="3200" i="1">
                <a:solidFill>
                  <a:srgbClr val="C00000"/>
                </a:solidFill>
              </a:rPr>
              <a:t>im’pɔːtənt</a:t>
            </a:r>
            <a:r>
              <a:rPr lang="en-US" sz="3200">
                <a:solidFill>
                  <a:srgbClr val="C00000"/>
                </a:solidFill>
              </a:rPr>
              <a:t>/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940550" y="2190750"/>
            <a:ext cx="2432050" cy="3786188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>
                <a:solidFill>
                  <a:srgbClr val="002060"/>
                </a:solidFill>
                <a:latin typeface="Calibri"/>
                <a:cs typeface="+mn-cs"/>
              </a:rPr>
              <a:t>Interesting</a:t>
            </a: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>
                <a:solidFill>
                  <a:srgbClr val="002060"/>
                </a:solidFill>
                <a:latin typeface="Calibri"/>
                <a:cs typeface="+mn-cs"/>
              </a:rPr>
              <a:t>Possible </a:t>
            </a: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>
                <a:solidFill>
                  <a:srgbClr val="002060"/>
                </a:solidFill>
                <a:latin typeface="Calibri"/>
                <a:cs typeface="+mn-cs"/>
              </a:rPr>
              <a:t>Pretend </a:t>
            </a: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>
                <a:solidFill>
                  <a:srgbClr val="002060"/>
                </a:solidFill>
                <a:latin typeface="Calibri"/>
                <a:cs typeface="+mn-cs"/>
              </a:rPr>
              <a:t>Promise </a:t>
            </a: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>
                <a:solidFill>
                  <a:srgbClr val="002060"/>
                </a:solidFill>
                <a:latin typeface="Calibri"/>
                <a:cs typeface="+mn-cs"/>
              </a:rPr>
              <a:t>Remember </a:t>
            </a:r>
            <a:endParaRPr lang="en-US" sz="3200">
              <a:solidFill>
                <a:srgbClr val="002060"/>
              </a:solidFill>
              <a:latin typeface="Calibri"/>
            </a:endParaRP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8824913" y="2216150"/>
            <a:ext cx="2074862" cy="4062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>
                <a:solidFill>
                  <a:srgbClr val="C00000"/>
                </a:solidFill>
              </a:rPr>
              <a:t>/</a:t>
            </a:r>
            <a:r>
              <a:rPr lang="en-US" sz="3200" i="1">
                <a:solidFill>
                  <a:srgbClr val="C00000"/>
                </a:solidFill>
              </a:rPr>
              <a:t>’intristiŋ</a:t>
            </a:r>
            <a:r>
              <a:rPr lang="en-US" sz="3200">
                <a:solidFill>
                  <a:srgbClr val="C00000"/>
                </a:solidFill>
              </a:rPr>
              <a:t>/</a:t>
            </a:r>
          </a:p>
          <a:p>
            <a:pPr>
              <a:lnSpc>
                <a:spcPct val="150000"/>
              </a:lnSpc>
            </a:pPr>
            <a:r>
              <a:rPr lang="en-US" sz="3200">
                <a:solidFill>
                  <a:srgbClr val="C00000"/>
                </a:solidFill>
              </a:rPr>
              <a:t> /</a:t>
            </a:r>
            <a:r>
              <a:rPr lang="en-US" sz="3200" i="1">
                <a:solidFill>
                  <a:srgbClr val="C00000"/>
                </a:solidFill>
              </a:rPr>
              <a:t>’pɔsəbl</a:t>
            </a:r>
            <a:r>
              <a:rPr lang="en-US" sz="3200">
                <a:solidFill>
                  <a:srgbClr val="C00000"/>
                </a:solidFill>
              </a:rPr>
              <a:t>/</a:t>
            </a:r>
          </a:p>
          <a:p>
            <a:pPr>
              <a:lnSpc>
                <a:spcPct val="150000"/>
              </a:lnSpc>
            </a:pPr>
            <a:r>
              <a:rPr lang="en-US" sz="3200">
                <a:solidFill>
                  <a:srgbClr val="C00000"/>
                </a:solidFill>
              </a:rPr>
              <a:t>/</a:t>
            </a:r>
            <a:r>
              <a:rPr lang="en-US" sz="3200" i="1">
                <a:solidFill>
                  <a:srgbClr val="C00000"/>
                </a:solidFill>
              </a:rPr>
              <a:t>pri’tend</a:t>
            </a:r>
            <a:r>
              <a:rPr lang="en-US" sz="3200">
                <a:solidFill>
                  <a:srgbClr val="C00000"/>
                </a:solidFill>
              </a:rPr>
              <a:t>/</a:t>
            </a:r>
          </a:p>
          <a:p>
            <a:pPr>
              <a:lnSpc>
                <a:spcPct val="150000"/>
              </a:lnSpc>
            </a:pPr>
            <a:r>
              <a:rPr lang="en-US" sz="3200">
                <a:solidFill>
                  <a:srgbClr val="C00000"/>
                </a:solidFill>
              </a:rPr>
              <a:t>/</a:t>
            </a:r>
            <a:r>
              <a:rPr lang="en-US" sz="3200" i="1">
                <a:solidFill>
                  <a:srgbClr val="C00000"/>
                </a:solidFill>
              </a:rPr>
              <a:t>’prɔmis</a:t>
            </a:r>
            <a:r>
              <a:rPr lang="en-US" sz="3200">
                <a:solidFill>
                  <a:srgbClr val="C00000"/>
                </a:solidFill>
              </a:rPr>
              <a:t>/</a:t>
            </a:r>
          </a:p>
          <a:p>
            <a:pPr>
              <a:lnSpc>
                <a:spcPct val="150000"/>
              </a:lnSpc>
            </a:pPr>
            <a:r>
              <a:rPr lang="en-US" sz="3200">
                <a:solidFill>
                  <a:srgbClr val="C00000"/>
                </a:solidFill>
              </a:rPr>
              <a:t>/</a:t>
            </a:r>
            <a:r>
              <a:rPr lang="en-US" sz="3200" i="1">
                <a:solidFill>
                  <a:srgbClr val="C00000"/>
                </a:solidFill>
              </a:rPr>
              <a:t>ri’membə/</a:t>
            </a:r>
            <a:endParaRPr lang="en-US">
              <a:solidFill>
                <a:srgbClr val="C00000"/>
              </a:solidFill>
            </a:endParaRPr>
          </a:p>
          <a:p>
            <a:endParaRPr lang="en-US">
              <a:solidFill>
                <a:srgbClr val="C00000"/>
              </a:solidFill>
            </a:endParaRPr>
          </a:p>
        </p:txBody>
      </p:sp>
      <p:pic>
        <p:nvPicPr>
          <p:cNvPr id="13319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8" y="6022975"/>
            <a:ext cx="7732712" cy="530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27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8" y="207963"/>
            <a:ext cx="5410200" cy="477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21" name="Picture 9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9413" y="855663"/>
            <a:ext cx="8980487" cy="941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22" name="Picture 10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846263"/>
            <a:ext cx="7391400" cy="506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" name="21 5.2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4763" y="5899150"/>
            <a:ext cx="682625" cy="779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3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3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13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3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8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3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 nodeType="clickPar">
                      <p:stCondLst>
                        <p:cond delay="indefinite"/>
                      </p:stCondLst>
                      <p:childTnLst>
                        <p:par>
                          <p:cTn id="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8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3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 nodeType="clickPar">
                      <p:stCondLst>
                        <p:cond delay="indefinite"/>
                      </p:stCondLst>
                      <p:childTnLst>
                        <p:par>
                          <p:cTn id="7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8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3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8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  <p:bldLst>
      <p:bldP spid="2" grpId="0"/>
      <p:bldP spid="1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488" y="304800"/>
            <a:ext cx="72977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6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1036638"/>
            <a:ext cx="9220200" cy="541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"/>
                                        <p:tgtEl>
                                          <p:spTgt spid="296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10"/>
                                        <p:tgtEl>
                                          <p:spTgt spid="296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extBox 3"/>
          <p:cNvSpPr txBox="1">
            <a:spLocks noChangeArrowheads="1"/>
          </p:cNvSpPr>
          <p:nvPr/>
        </p:nvSpPr>
        <p:spPr bwMode="auto">
          <a:xfrm>
            <a:off x="1030288" y="152400"/>
            <a:ext cx="3243262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/>
            <a:r>
              <a:rPr lang="en-US" sz="4000" b="1">
                <a:solidFill>
                  <a:srgbClr val="C00000"/>
                </a:solidFill>
              </a:rPr>
              <a:t>Exercises</a:t>
            </a:r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762000"/>
            <a:ext cx="12114213" cy="525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316" name="TextBox 4"/>
          <p:cNvSpPr txBox="1">
            <a:spLocks noChangeArrowheads="1"/>
          </p:cNvSpPr>
          <p:nvPr/>
        </p:nvSpPr>
        <p:spPr bwMode="auto">
          <a:xfrm>
            <a:off x="4010025" y="2555875"/>
            <a:ext cx="15970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/>
            <a:r>
              <a:rPr lang="en-US" sz="2800" b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to see</a:t>
            </a:r>
          </a:p>
        </p:txBody>
      </p:sp>
      <p:sp>
        <p:nvSpPr>
          <p:cNvPr id="13317" name="TextBox 7"/>
          <p:cNvSpPr txBox="1">
            <a:spLocks noChangeArrowheads="1"/>
          </p:cNvSpPr>
          <p:nvPr/>
        </p:nvSpPr>
        <p:spPr bwMode="auto">
          <a:xfrm>
            <a:off x="3657600" y="2965450"/>
            <a:ext cx="1598613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/>
            <a:r>
              <a:rPr lang="en-US" sz="2800" b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to sell</a:t>
            </a:r>
          </a:p>
        </p:txBody>
      </p:sp>
      <p:sp>
        <p:nvSpPr>
          <p:cNvPr id="13318" name="TextBox 8"/>
          <p:cNvSpPr txBox="1">
            <a:spLocks noChangeArrowheads="1"/>
          </p:cNvSpPr>
          <p:nvPr/>
        </p:nvSpPr>
        <p:spPr bwMode="auto">
          <a:xfrm>
            <a:off x="3344863" y="3409950"/>
            <a:ext cx="15970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/>
            <a:r>
              <a:rPr lang="en-US" sz="2800" b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to shut</a:t>
            </a:r>
          </a:p>
        </p:txBody>
      </p:sp>
      <p:sp>
        <p:nvSpPr>
          <p:cNvPr id="13319" name="TextBox 9"/>
          <p:cNvSpPr txBox="1">
            <a:spLocks noChangeArrowheads="1"/>
          </p:cNvSpPr>
          <p:nvPr/>
        </p:nvSpPr>
        <p:spPr bwMode="auto">
          <a:xfrm>
            <a:off x="3352800" y="3825875"/>
            <a:ext cx="20891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/>
            <a:r>
              <a:rPr lang="en-US" sz="2800" b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not to lose</a:t>
            </a:r>
          </a:p>
        </p:txBody>
      </p:sp>
      <p:sp>
        <p:nvSpPr>
          <p:cNvPr id="13320" name="TextBox 10"/>
          <p:cNvSpPr txBox="1">
            <a:spLocks noChangeArrowheads="1"/>
          </p:cNvSpPr>
          <p:nvPr/>
        </p:nvSpPr>
        <p:spPr bwMode="auto">
          <a:xfrm>
            <a:off x="4257675" y="4254500"/>
            <a:ext cx="16002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/>
            <a:r>
              <a:rPr lang="en-US" sz="2800" b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to do</a:t>
            </a:r>
          </a:p>
        </p:txBody>
      </p:sp>
      <p:sp>
        <p:nvSpPr>
          <p:cNvPr id="13321" name="TextBox 11"/>
          <p:cNvSpPr txBox="1">
            <a:spLocks noChangeArrowheads="1"/>
          </p:cNvSpPr>
          <p:nvPr/>
        </p:nvSpPr>
        <p:spPr bwMode="auto">
          <a:xfrm>
            <a:off x="3924300" y="4667250"/>
            <a:ext cx="16827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/>
            <a:r>
              <a:rPr lang="en-US" sz="2800" b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to build</a:t>
            </a:r>
          </a:p>
        </p:txBody>
      </p:sp>
      <p:sp>
        <p:nvSpPr>
          <p:cNvPr id="13322" name="TextBox 12"/>
          <p:cNvSpPr txBox="1">
            <a:spLocks noChangeArrowheads="1"/>
          </p:cNvSpPr>
          <p:nvPr/>
        </p:nvSpPr>
        <p:spPr bwMode="auto">
          <a:xfrm>
            <a:off x="3757613" y="5105400"/>
            <a:ext cx="160178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/>
            <a:r>
              <a:rPr lang="en-US" sz="2800" b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to be</a:t>
            </a:r>
          </a:p>
        </p:txBody>
      </p:sp>
      <p:sp>
        <p:nvSpPr>
          <p:cNvPr id="13323" name="TextBox 13"/>
          <p:cNvSpPr txBox="1">
            <a:spLocks noChangeArrowheads="1"/>
          </p:cNvSpPr>
          <p:nvPr/>
        </p:nvSpPr>
        <p:spPr bwMode="auto">
          <a:xfrm>
            <a:off x="2909888" y="5740400"/>
            <a:ext cx="29305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/>
            <a:r>
              <a:rPr lang="en-US" sz="2800" b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to take photos</a:t>
            </a:r>
          </a:p>
        </p:txBody>
      </p:sp>
      <p:sp>
        <p:nvSpPr>
          <p:cNvPr id="13324" name="TextBox 14"/>
          <p:cNvSpPr txBox="1">
            <a:spLocks noChangeArrowheads="1"/>
          </p:cNvSpPr>
          <p:nvPr/>
        </p:nvSpPr>
        <p:spPr bwMode="auto">
          <a:xfrm>
            <a:off x="2605088" y="2166938"/>
            <a:ext cx="225583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/>
            <a:r>
              <a:rPr lang="en-US" sz="2800" b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not to tell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4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4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3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3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3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13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13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13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13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7" dur="500"/>
                                        <p:tgtEl>
                                          <p:spTgt spid="13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38" grpId="0"/>
      <p:bldP spid="13316" grpId="0"/>
      <p:bldP spid="13317" grpId="0"/>
      <p:bldP spid="13318" grpId="0"/>
      <p:bldP spid="13319" grpId="0"/>
      <p:bldP spid="13320" grpId="0"/>
      <p:bldP spid="13321" grpId="0"/>
      <p:bldP spid="13322" grpId="0"/>
      <p:bldP spid="13323" grpId="0"/>
      <p:bldP spid="1332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563" y="76200"/>
            <a:ext cx="11804650" cy="6496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3975" y="5603875"/>
            <a:ext cx="5105400" cy="23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7950" y="5842000"/>
            <a:ext cx="4922838" cy="201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4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7638" y="6084888"/>
            <a:ext cx="5454650" cy="204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42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7475" y="6324600"/>
            <a:ext cx="5600700" cy="187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43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9650" y="5357813"/>
            <a:ext cx="5027613" cy="219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44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7425" y="5622925"/>
            <a:ext cx="4611688" cy="215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45" name="Picture 9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5525" y="5870575"/>
            <a:ext cx="5084763" cy="174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46" name="Picture 10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3300" y="6094413"/>
            <a:ext cx="4929188" cy="212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"/>
                                        <p:tgtEl>
                                          <p:spTgt spid="14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10"/>
                                        <p:tgtEl>
                                          <p:spTgt spid="14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10"/>
                                        <p:tgtEl>
                                          <p:spTgt spid="14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10"/>
                                        <p:tgtEl>
                                          <p:spTgt spid="14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10"/>
                                        <p:tgtEl>
                                          <p:spTgt spid="14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10"/>
                                        <p:tgtEl>
                                          <p:spTgt spid="14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10"/>
                                        <p:tgtEl>
                                          <p:spTgt spid="14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10"/>
                                        <p:tgtEl>
                                          <p:spTgt spid="14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71513" y="152400"/>
            <a:ext cx="2903537" cy="868363"/>
          </a:xfrm>
        </p:spPr>
        <p:txBody>
          <a:bodyPr/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b="1" kern="0" dirty="0" smtClean="0">
                <a:solidFill>
                  <a:srgbClr val="0070C0"/>
                </a:solidFill>
              </a:rPr>
              <a:t>1. Speaking</a:t>
            </a:r>
            <a:endParaRPr lang="en-US" sz="3200" b="1" kern="0" dirty="0">
              <a:solidFill>
                <a:srgbClr val="0070C0"/>
              </a:solidFill>
            </a:endParaRP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444625" y="914400"/>
            <a:ext cx="11344275" cy="5638800"/>
          </a:xfrm>
        </p:spPr>
        <p:txBody>
          <a:bodyPr/>
          <a:lstStyle/>
          <a:p>
            <a:pPr marL="0" indent="0" eaLnBrk="1" fontAlgn="auto" hangingPunct="1">
              <a:spcBef>
                <a:spcPts val="600"/>
              </a:spcBef>
              <a:spcAft>
                <a:spcPts val="600"/>
              </a:spcAft>
              <a:buFontTx/>
              <a:buNone/>
              <a:defRPr/>
            </a:pPr>
            <a:r>
              <a:rPr lang="en-US" sz="2800" b="1" kern="0" dirty="0" smtClean="0">
                <a:solidFill>
                  <a:srgbClr val="C00000"/>
                </a:solidFill>
              </a:rPr>
              <a:t>Answer the following questions:</a:t>
            </a:r>
          </a:p>
          <a:p>
            <a:pPr marL="0" indent="0" eaLnBrk="1" fontAlgn="auto" hangingPunct="1">
              <a:spcBef>
                <a:spcPts val="600"/>
              </a:spcBef>
              <a:spcAft>
                <a:spcPts val="600"/>
              </a:spcAft>
              <a:buFontTx/>
              <a:buChar char="-"/>
              <a:defRPr/>
            </a:pPr>
            <a:r>
              <a:rPr lang="en-US" sz="2800" b="1" kern="0" smtClean="0">
                <a:solidFill>
                  <a:srgbClr val="0070C0"/>
                </a:solidFill>
              </a:rPr>
              <a:t> Do </a:t>
            </a:r>
            <a:r>
              <a:rPr lang="en-US" sz="2800" b="1" kern="0" dirty="0" smtClean="0">
                <a:solidFill>
                  <a:srgbClr val="0070C0"/>
                </a:solidFill>
              </a:rPr>
              <a:t>you like going to the parties? Why/ why not?</a:t>
            </a:r>
          </a:p>
          <a:p>
            <a:pPr marL="0" indent="0" eaLnBrk="1" fontAlgn="auto" hangingPunct="1">
              <a:spcBef>
                <a:spcPts val="600"/>
              </a:spcBef>
              <a:spcAft>
                <a:spcPts val="600"/>
              </a:spcAft>
              <a:buFontTx/>
              <a:buChar char="-"/>
              <a:defRPr/>
            </a:pPr>
            <a:r>
              <a:rPr lang="en-US" sz="2800" b="1" kern="0" smtClean="0">
                <a:solidFill>
                  <a:srgbClr val="0070C0"/>
                </a:solidFill>
              </a:rPr>
              <a:t> Do </a:t>
            </a:r>
            <a:r>
              <a:rPr lang="en-US" sz="2800" b="1" kern="0" dirty="0" smtClean="0">
                <a:solidFill>
                  <a:srgbClr val="0070C0"/>
                </a:solidFill>
              </a:rPr>
              <a:t>you like giving parties? Why/ Why not?</a:t>
            </a:r>
          </a:p>
          <a:p>
            <a:pPr marL="0" indent="0" eaLnBrk="1" fontAlgn="auto" hangingPunct="1">
              <a:spcBef>
                <a:spcPts val="600"/>
              </a:spcBef>
              <a:spcAft>
                <a:spcPts val="600"/>
              </a:spcAft>
              <a:buFontTx/>
              <a:buChar char="-"/>
              <a:defRPr/>
            </a:pPr>
            <a:r>
              <a:rPr lang="en-US" sz="2800" b="1" kern="0" smtClean="0">
                <a:solidFill>
                  <a:srgbClr val="0070C0"/>
                </a:solidFill>
              </a:rPr>
              <a:t> When </a:t>
            </a:r>
            <a:r>
              <a:rPr lang="en-US" sz="2800" b="1" kern="0" dirty="0" smtClean="0">
                <a:solidFill>
                  <a:srgbClr val="0070C0"/>
                </a:solidFill>
              </a:rPr>
              <a:t>was the last time you went to a party or celebration? (</a:t>
            </a:r>
            <a:r>
              <a:rPr lang="en-US" sz="2800" b="1" kern="0" dirty="0" err="1" smtClean="0">
                <a:solidFill>
                  <a:srgbClr val="0070C0"/>
                </a:solidFill>
              </a:rPr>
              <a:t>eg</a:t>
            </a:r>
            <a:r>
              <a:rPr lang="en-US" sz="2800" b="1" kern="0" dirty="0" smtClean="0">
                <a:solidFill>
                  <a:srgbClr val="0070C0"/>
                </a:solidFill>
              </a:rPr>
              <a:t>: a wedding, a birthday party, </a:t>
            </a:r>
            <a:r>
              <a:rPr lang="en-US" sz="2800" b="1" kern="0" err="1" smtClean="0">
                <a:solidFill>
                  <a:srgbClr val="0070C0"/>
                </a:solidFill>
              </a:rPr>
              <a:t>etc</a:t>
            </a:r>
            <a:r>
              <a:rPr lang="en-US" sz="2800" b="1" kern="0" smtClean="0">
                <a:solidFill>
                  <a:srgbClr val="0070C0"/>
                </a:solidFill>
              </a:rPr>
              <a:t>)</a:t>
            </a:r>
          </a:p>
          <a:p>
            <a:pPr marL="0" indent="0" eaLnBrk="1" fontAlgn="auto" hangingPunct="1">
              <a:spcBef>
                <a:spcPts val="600"/>
              </a:spcBef>
              <a:spcAft>
                <a:spcPts val="600"/>
              </a:spcAft>
              <a:buFontTx/>
              <a:buChar char="-"/>
              <a:defRPr/>
            </a:pPr>
            <a:r>
              <a:rPr lang="en-US" sz="2800" b="1" kern="0">
                <a:solidFill>
                  <a:srgbClr val="0070C0"/>
                </a:solidFill>
              </a:rPr>
              <a:t> </a:t>
            </a:r>
            <a:r>
              <a:rPr lang="en-US" sz="2800" b="1" kern="0" smtClean="0">
                <a:solidFill>
                  <a:srgbClr val="0070C0"/>
                </a:solidFill>
              </a:rPr>
              <a:t>Whose party was it?</a:t>
            </a:r>
            <a:endParaRPr lang="en-US" sz="2800" b="1" kern="0" dirty="0" smtClean="0">
              <a:solidFill>
                <a:srgbClr val="0070C0"/>
              </a:solidFill>
            </a:endParaRPr>
          </a:p>
          <a:p>
            <a:pPr marL="0" indent="0" eaLnBrk="1" fontAlgn="auto" hangingPunct="1">
              <a:spcBef>
                <a:spcPts val="600"/>
              </a:spcBef>
              <a:spcAft>
                <a:spcPts val="600"/>
              </a:spcAft>
              <a:buFontTx/>
              <a:buChar char="-"/>
              <a:defRPr/>
            </a:pPr>
            <a:r>
              <a:rPr lang="en-US" sz="2800" b="1" kern="0" smtClean="0">
                <a:solidFill>
                  <a:srgbClr val="0070C0"/>
                </a:solidFill>
              </a:rPr>
              <a:t> Did </a:t>
            </a:r>
            <a:r>
              <a:rPr lang="en-US" sz="2800" b="1" kern="0" dirty="0" smtClean="0">
                <a:solidFill>
                  <a:srgbClr val="0070C0"/>
                </a:solidFill>
              </a:rPr>
              <a:t>you have a good time?</a:t>
            </a:r>
          </a:p>
          <a:p>
            <a:pPr marL="0" indent="0" eaLnBrk="1" fontAlgn="auto" hangingPunct="1">
              <a:spcBef>
                <a:spcPts val="600"/>
              </a:spcBef>
              <a:spcAft>
                <a:spcPts val="600"/>
              </a:spcAft>
              <a:buFontTx/>
              <a:buChar char="-"/>
              <a:defRPr/>
            </a:pPr>
            <a:r>
              <a:rPr lang="en-US" sz="2800" b="1" kern="0" smtClean="0">
                <a:solidFill>
                  <a:srgbClr val="0070C0"/>
                </a:solidFill>
              </a:rPr>
              <a:t> Did </a:t>
            </a:r>
            <a:r>
              <a:rPr lang="en-US" sz="2800" b="1" kern="0" dirty="0" smtClean="0">
                <a:solidFill>
                  <a:srgbClr val="0070C0"/>
                </a:solidFill>
              </a:rPr>
              <a:t>you meet anybody </a:t>
            </a:r>
            <a:r>
              <a:rPr lang="en-US" sz="2800" b="1" kern="0" smtClean="0">
                <a:solidFill>
                  <a:srgbClr val="0070C0"/>
                </a:solidFill>
              </a:rPr>
              <a:t>new?</a:t>
            </a:r>
          </a:p>
          <a:p>
            <a:pPr marL="0" indent="0" eaLnBrk="1" fontAlgn="auto" hangingPunct="1">
              <a:spcBef>
                <a:spcPts val="600"/>
              </a:spcBef>
              <a:spcAft>
                <a:spcPts val="600"/>
              </a:spcAft>
              <a:buFontTx/>
              <a:buChar char="-"/>
              <a:defRPr/>
            </a:pPr>
            <a:r>
              <a:rPr lang="en-US" sz="2800" b="1" kern="0">
                <a:solidFill>
                  <a:srgbClr val="0070C0"/>
                </a:solidFill>
              </a:rPr>
              <a:t> </a:t>
            </a:r>
            <a:r>
              <a:rPr lang="en-US" sz="2800" b="1" kern="0" smtClean="0">
                <a:solidFill>
                  <a:srgbClr val="0070C0"/>
                </a:solidFill>
              </a:rPr>
              <a:t>What ddid you have to eat and drink?</a:t>
            </a:r>
            <a:endParaRPr lang="en-US" sz="2800" b="1" kern="0" dirty="0" smtClean="0">
              <a:solidFill>
                <a:srgbClr val="0070C0"/>
              </a:solidFill>
            </a:endParaRPr>
          </a:p>
          <a:p>
            <a:pPr marL="0" indent="0" eaLnBrk="1" fontAlgn="auto" hangingPunct="1">
              <a:spcBef>
                <a:spcPts val="600"/>
              </a:spcBef>
              <a:spcAft>
                <a:spcPts val="600"/>
              </a:spcAft>
              <a:buFontTx/>
              <a:buChar char="-"/>
              <a:defRPr/>
            </a:pPr>
            <a:r>
              <a:rPr lang="en-US" sz="2800" b="1" kern="0" smtClean="0">
                <a:solidFill>
                  <a:srgbClr val="0070C0"/>
                </a:solidFill>
              </a:rPr>
              <a:t> Did </a:t>
            </a:r>
            <a:r>
              <a:rPr lang="en-US" sz="2800" b="1" kern="0" dirty="0" smtClean="0">
                <a:solidFill>
                  <a:srgbClr val="0070C0"/>
                </a:solidFill>
              </a:rPr>
              <a:t>you stay until the end?</a:t>
            </a:r>
            <a:endParaRPr lang="en-US" sz="2800" b="1" kern="0" dirty="0">
              <a:solidFill>
                <a:srgbClr val="0070C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4113" y="847725"/>
            <a:ext cx="8264525" cy="5857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100" name="TextBox 3"/>
          <p:cNvSpPr txBox="1">
            <a:spLocks noChangeArrowheads="1"/>
          </p:cNvSpPr>
          <p:nvPr/>
        </p:nvSpPr>
        <p:spPr bwMode="auto">
          <a:xfrm>
            <a:off x="8482013" y="3073400"/>
            <a:ext cx="1243012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/>
            <a:r>
              <a:rPr lang="en-US" sz="2200" b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to meet</a:t>
            </a:r>
          </a:p>
        </p:txBody>
      </p:sp>
      <p:sp>
        <p:nvSpPr>
          <p:cNvPr id="4101" name="TextBox 6"/>
          <p:cNvSpPr txBox="1">
            <a:spLocks noChangeArrowheads="1"/>
          </p:cNvSpPr>
          <p:nvPr/>
        </p:nvSpPr>
        <p:spPr bwMode="auto">
          <a:xfrm>
            <a:off x="6403975" y="3519488"/>
            <a:ext cx="1241425" cy="430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/>
            <a:r>
              <a:rPr lang="en-US" sz="2200" b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to ask</a:t>
            </a:r>
          </a:p>
        </p:txBody>
      </p:sp>
      <p:sp>
        <p:nvSpPr>
          <p:cNvPr id="4102" name="TextBox 11"/>
          <p:cNvSpPr txBox="1">
            <a:spLocks noChangeArrowheads="1"/>
          </p:cNvSpPr>
          <p:nvPr/>
        </p:nvSpPr>
        <p:spPr bwMode="auto">
          <a:xfrm>
            <a:off x="8923338" y="3733800"/>
            <a:ext cx="1238250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/>
            <a:r>
              <a:rPr lang="en-US" sz="2200" b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to start</a:t>
            </a:r>
          </a:p>
        </p:txBody>
      </p:sp>
      <p:sp>
        <p:nvSpPr>
          <p:cNvPr id="4103" name="TextBox 12"/>
          <p:cNvSpPr txBox="1">
            <a:spLocks noChangeArrowheads="1"/>
          </p:cNvSpPr>
          <p:nvPr/>
        </p:nvSpPr>
        <p:spPr bwMode="auto">
          <a:xfrm>
            <a:off x="6029325" y="4097338"/>
            <a:ext cx="21494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/>
            <a:r>
              <a:rPr lang="en-US" b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not to dominate</a:t>
            </a:r>
          </a:p>
        </p:txBody>
      </p:sp>
      <p:sp>
        <p:nvSpPr>
          <p:cNvPr id="4104" name="TextBox 13"/>
          <p:cNvSpPr txBox="1">
            <a:spLocks noChangeArrowheads="1"/>
          </p:cNvSpPr>
          <p:nvPr/>
        </p:nvSpPr>
        <p:spPr bwMode="auto">
          <a:xfrm>
            <a:off x="6481763" y="4392613"/>
            <a:ext cx="1243012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/>
            <a:r>
              <a:rPr lang="en-US" sz="2200" b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to talk</a:t>
            </a:r>
          </a:p>
        </p:txBody>
      </p:sp>
      <p:sp>
        <p:nvSpPr>
          <p:cNvPr id="4105" name="TextBox 14"/>
          <p:cNvSpPr txBox="1">
            <a:spLocks noChangeArrowheads="1"/>
          </p:cNvSpPr>
          <p:nvPr/>
        </p:nvSpPr>
        <p:spPr bwMode="auto">
          <a:xfrm>
            <a:off x="6018213" y="4660900"/>
            <a:ext cx="1781175" cy="43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/>
            <a:r>
              <a:rPr lang="en-US" sz="2200" b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to listen</a:t>
            </a:r>
          </a:p>
        </p:txBody>
      </p:sp>
      <p:sp>
        <p:nvSpPr>
          <p:cNvPr id="4106" name="TextBox 15"/>
          <p:cNvSpPr txBox="1">
            <a:spLocks noChangeArrowheads="1"/>
          </p:cNvSpPr>
          <p:nvPr/>
        </p:nvSpPr>
        <p:spPr bwMode="auto">
          <a:xfrm>
            <a:off x="10556875" y="5029200"/>
            <a:ext cx="1239838" cy="43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/>
            <a:r>
              <a:rPr lang="en-US" sz="2200" b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to give</a:t>
            </a:r>
          </a:p>
        </p:txBody>
      </p:sp>
      <p:sp>
        <p:nvSpPr>
          <p:cNvPr id="4107" name="TextBox 16"/>
          <p:cNvSpPr txBox="1">
            <a:spLocks noChangeArrowheads="1"/>
          </p:cNvSpPr>
          <p:nvPr/>
        </p:nvSpPr>
        <p:spPr bwMode="auto">
          <a:xfrm>
            <a:off x="10742613" y="5272088"/>
            <a:ext cx="1724025" cy="430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/>
            <a:r>
              <a:rPr lang="en-US" sz="2200" b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to talk</a:t>
            </a:r>
          </a:p>
        </p:txBody>
      </p:sp>
      <p:sp>
        <p:nvSpPr>
          <p:cNvPr id="4108" name="TextBox 17"/>
          <p:cNvSpPr txBox="1">
            <a:spLocks noChangeArrowheads="1"/>
          </p:cNvSpPr>
          <p:nvPr/>
        </p:nvSpPr>
        <p:spPr bwMode="auto">
          <a:xfrm>
            <a:off x="7180263" y="5694363"/>
            <a:ext cx="1471612" cy="430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/>
            <a:r>
              <a:rPr lang="en-US" sz="2200" b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to escape</a:t>
            </a:r>
          </a:p>
        </p:txBody>
      </p:sp>
      <p:sp>
        <p:nvSpPr>
          <p:cNvPr id="4109" name="TextBox 18"/>
          <p:cNvSpPr txBox="1">
            <a:spLocks noChangeArrowheads="1"/>
          </p:cNvSpPr>
          <p:nvPr/>
        </p:nvSpPr>
        <p:spPr bwMode="auto">
          <a:xfrm>
            <a:off x="8250238" y="5937250"/>
            <a:ext cx="1014412" cy="43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/>
            <a:r>
              <a:rPr lang="en-US" sz="2200" b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to get</a:t>
            </a:r>
          </a:p>
        </p:txBody>
      </p:sp>
      <p:sp>
        <p:nvSpPr>
          <p:cNvPr id="4110" name="TextBox 19"/>
          <p:cNvSpPr txBox="1">
            <a:spLocks noChangeArrowheads="1"/>
          </p:cNvSpPr>
          <p:nvPr/>
        </p:nvSpPr>
        <p:spPr bwMode="auto">
          <a:xfrm>
            <a:off x="6289675" y="6216650"/>
            <a:ext cx="1031875" cy="43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/>
            <a:r>
              <a:rPr lang="en-US" sz="2200" b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to go</a:t>
            </a:r>
          </a:p>
        </p:txBody>
      </p:sp>
      <p:sp>
        <p:nvSpPr>
          <p:cNvPr id="2" name="TextBox 4"/>
          <p:cNvSpPr txBox="1">
            <a:spLocks noChangeArrowheads="1"/>
          </p:cNvSpPr>
          <p:nvPr/>
        </p:nvSpPr>
        <p:spPr bwMode="auto">
          <a:xfrm>
            <a:off x="2716213" y="2819400"/>
            <a:ext cx="130968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/>
            <a:endParaRPr lang="en-US"/>
          </a:p>
        </p:txBody>
      </p:sp>
      <p:sp>
        <p:nvSpPr>
          <p:cNvPr id="4111" name="TextBox 10">
            <a:hlinkClick r:id="rId3" action="ppaction://hlinkfile"/>
          </p:cNvPr>
          <p:cNvSpPr txBox="1">
            <a:spLocks noChangeArrowheads="1"/>
          </p:cNvSpPr>
          <p:nvPr/>
        </p:nvSpPr>
        <p:spPr bwMode="auto">
          <a:xfrm>
            <a:off x="2716213" y="2819400"/>
            <a:ext cx="130968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/>
            <a:endParaRPr lang="en-US"/>
          </a:p>
        </p:txBody>
      </p:sp>
      <p:sp>
        <p:nvSpPr>
          <p:cNvPr id="4112" name="TextBox 11">
            <a:hlinkClick r:id="rId4" action="ppaction://hlinkfile"/>
          </p:cNvPr>
          <p:cNvSpPr txBox="1">
            <a:spLocks noChangeArrowheads="1"/>
          </p:cNvSpPr>
          <p:nvPr/>
        </p:nvSpPr>
        <p:spPr bwMode="auto">
          <a:xfrm>
            <a:off x="4505325" y="5597525"/>
            <a:ext cx="12525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/>
            <a:endParaRPr lang="en-US"/>
          </a:p>
        </p:txBody>
      </p:sp>
      <p:sp>
        <p:nvSpPr>
          <p:cNvPr id="4113" name="TextBox 14">
            <a:hlinkClick r:id="rId5" action="ppaction://hlinkfile"/>
          </p:cNvPr>
          <p:cNvSpPr txBox="1">
            <a:spLocks noChangeArrowheads="1"/>
          </p:cNvSpPr>
          <p:nvPr/>
        </p:nvSpPr>
        <p:spPr bwMode="auto">
          <a:xfrm>
            <a:off x="10556875" y="4114800"/>
            <a:ext cx="148748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/>
            <a:endParaRPr lang="en-US"/>
          </a:p>
        </p:txBody>
      </p:sp>
      <p:sp>
        <p:nvSpPr>
          <p:cNvPr id="22" name="Title 3"/>
          <p:cNvSpPr>
            <a:spLocks noGrp="1"/>
          </p:cNvSpPr>
          <p:nvPr>
            <p:ph type="title"/>
          </p:nvPr>
        </p:nvSpPr>
        <p:spPr>
          <a:xfrm>
            <a:off x="369888" y="0"/>
            <a:ext cx="12376150" cy="838200"/>
          </a:xfrm>
        </p:spPr>
        <p:txBody>
          <a:bodyPr/>
          <a:lstStyle/>
          <a:p>
            <a:pPr algn="l"/>
            <a:r>
              <a:rPr lang="en-US" sz="3200" b="1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2. Grammar</a:t>
            </a:r>
            <a:r>
              <a:rPr lang="en-US" sz="3200" b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US" sz="3200" b="1" i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uses of the infinitive (with to)</a:t>
            </a:r>
          </a:p>
        </p:txBody>
      </p:sp>
      <p:sp>
        <p:nvSpPr>
          <p:cNvPr id="23" name="Title 3"/>
          <p:cNvSpPr txBox="1">
            <a:spLocks/>
          </p:cNvSpPr>
          <p:nvPr/>
        </p:nvSpPr>
        <p:spPr bwMode="auto">
          <a:xfrm>
            <a:off x="171450" y="1143000"/>
            <a:ext cx="4792663" cy="1362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just"/>
            <a:r>
              <a:rPr lang="en-US" sz="2800" b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a) Read the article about parties. Complete the five rules with an infinitive.</a:t>
            </a: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257175" y="2862263"/>
            <a:ext cx="4873625" cy="2030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40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to ask	  to be	  not to dominate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40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to escape     to get       to give	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40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to go	   to listen       to meet	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40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to start	     to talk (x2)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1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4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4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4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4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7" dur="500"/>
                                        <p:tgtEl>
                                          <p:spTgt spid="4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2" dur="500"/>
                                        <p:tgtEl>
                                          <p:spTgt spid="4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7" dur="500"/>
                                        <p:tgtEl>
                                          <p:spTgt spid="4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2" dur="500"/>
                                        <p:tgtEl>
                                          <p:spTgt spid="4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7" dur="500"/>
                                        <p:tgtEl>
                                          <p:spTgt spid="4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00" grpId="0"/>
      <p:bldP spid="4101" grpId="0"/>
      <p:bldP spid="4102" grpId="0"/>
      <p:bldP spid="4103" grpId="0"/>
      <p:bldP spid="4104" grpId="0"/>
      <p:bldP spid="4105" grpId="0"/>
      <p:bldP spid="4106" grpId="0"/>
      <p:bldP spid="4107" grpId="0"/>
      <p:bldP spid="4108" grpId="0"/>
      <p:bldP spid="4109" grpId="0"/>
      <p:bldP spid="4110" grpId="0"/>
      <p:bldP spid="22" grpId="0"/>
      <p:bldP spid="23" grpId="0"/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3463" y="774700"/>
            <a:ext cx="9712325" cy="457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123" name="TextBox 3"/>
          <p:cNvSpPr txBox="1">
            <a:spLocks noChangeArrowheads="1"/>
          </p:cNvSpPr>
          <p:nvPr/>
        </p:nvSpPr>
        <p:spPr bwMode="auto">
          <a:xfrm>
            <a:off x="8780463" y="3627438"/>
            <a:ext cx="341312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r>
              <a:rPr lang="en-US" sz="2800" b="1">
                <a:solidFill>
                  <a:srgbClr val="FF0000"/>
                </a:solidFill>
              </a:rPr>
              <a:t>C</a:t>
            </a:r>
          </a:p>
        </p:txBody>
      </p:sp>
      <p:sp>
        <p:nvSpPr>
          <p:cNvPr id="5124" name="TextBox 5"/>
          <p:cNvSpPr txBox="1">
            <a:spLocks noChangeArrowheads="1"/>
          </p:cNvSpPr>
          <p:nvPr/>
        </p:nvSpPr>
        <p:spPr bwMode="auto">
          <a:xfrm>
            <a:off x="8837613" y="4094163"/>
            <a:ext cx="292100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r>
              <a:rPr lang="en-US" sz="2800" b="1">
                <a:solidFill>
                  <a:srgbClr val="FF0000"/>
                </a:solidFill>
              </a:rPr>
              <a:t>A</a:t>
            </a:r>
          </a:p>
        </p:txBody>
      </p:sp>
      <p:sp>
        <p:nvSpPr>
          <p:cNvPr id="5125" name="TextBox 6"/>
          <p:cNvSpPr txBox="1">
            <a:spLocks noChangeArrowheads="1"/>
          </p:cNvSpPr>
          <p:nvPr/>
        </p:nvSpPr>
        <p:spPr bwMode="auto">
          <a:xfrm>
            <a:off x="8812213" y="4548188"/>
            <a:ext cx="3429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r>
              <a:rPr lang="en-US" sz="2800" b="1">
                <a:solidFill>
                  <a:srgbClr val="FF0000"/>
                </a:solidFill>
              </a:rPr>
              <a:t>B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1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10"/>
                                        <p:tgtEl>
                                          <p:spTgt spid="51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10"/>
                                        <p:tgtEl>
                                          <p:spTgt spid="5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016000" y="1427163"/>
            <a:ext cx="12090400" cy="1862137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indent="-457200" fontAlgn="auto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Ø"/>
              <a:defRPr/>
            </a:pPr>
            <a:r>
              <a:rPr lang="en-US" sz="4000" b="1" smtClean="0">
                <a:solidFill>
                  <a:srgbClr val="0070C0"/>
                </a:solidFill>
              </a:rPr>
              <a:t> After </a:t>
            </a:r>
            <a:r>
              <a:rPr lang="en-US" sz="4000" b="1">
                <a:solidFill>
                  <a:srgbClr val="0070C0"/>
                </a:solidFill>
                <a:latin typeface="+mn-lt"/>
                <a:cs typeface="+mn-cs"/>
              </a:rPr>
              <a:t>some verbs: </a:t>
            </a:r>
            <a:r>
              <a:rPr lang="en-US" sz="4000" b="1">
                <a:solidFill>
                  <a:srgbClr val="FF0000"/>
                </a:solidFill>
                <a:latin typeface="+mn-lt"/>
                <a:cs typeface="+mn-cs"/>
              </a:rPr>
              <a:t>(</a:t>
            </a:r>
            <a:r>
              <a:rPr lang="en-US" sz="4000" b="1" i="1">
                <a:solidFill>
                  <a:srgbClr val="FF0000"/>
                </a:solidFill>
                <a:latin typeface="+mn-lt"/>
                <a:cs typeface="+mn-cs"/>
              </a:rPr>
              <a:t>want, need, would like, etc</a:t>
            </a:r>
            <a:r>
              <a:rPr lang="en-US" sz="4000" b="1" i="1" smtClean="0">
                <a:solidFill>
                  <a:srgbClr val="FF0000"/>
                </a:solidFill>
                <a:latin typeface="+mn-lt"/>
                <a:cs typeface="+mn-cs"/>
              </a:rPr>
              <a:t>.)</a:t>
            </a:r>
            <a:endParaRPr lang="en-US" sz="4000" b="1" i="1">
              <a:solidFill>
                <a:srgbClr val="FF0000"/>
              </a:solidFill>
              <a:latin typeface="+mn-lt"/>
              <a:cs typeface="+mn-cs"/>
            </a:endParaRPr>
          </a:p>
          <a:p>
            <a:pPr fontAlgn="auto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defRPr/>
            </a:pPr>
            <a:r>
              <a:rPr lang="en-US" sz="3600" b="1" i="1">
                <a:solidFill>
                  <a:srgbClr val="00B050"/>
                </a:solidFill>
                <a:latin typeface="+mn-lt"/>
                <a:cs typeface="+mn-cs"/>
              </a:rPr>
              <a:t>     </a:t>
            </a:r>
            <a:r>
              <a:rPr lang="en-US" sz="3600" b="1" i="1" smtClean="0">
                <a:solidFill>
                  <a:srgbClr val="00B050"/>
                </a:solidFill>
                <a:latin typeface="+mn-lt"/>
                <a:cs typeface="+mn-cs"/>
              </a:rPr>
              <a:t>        Ex</a:t>
            </a:r>
            <a:r>
              <a:rPr lang="en-US" sz="3600" b="1" i="1">
                <a:solidFill>
                  <a:srgbClr val="00B050"/>
                </a:solidFill>
                <a:latin typeface="+mn-lt"/>
                <a:cs typeface="+mn-cs"/>
              </a:rPr>
              <a:t>: I </a:t>
            </a:r>
            <a:r>
              <a:rPr lang="en-US" sz="3600" b="1" i="1">
                <a:solidFill>
                  <a:srgbClr val="FF0000"/>
                </a:solidFill>
                <a:latin typeface="+mn-lt"/>
                <a:cs typeface="+mn-cs"/>
              </a:rPr>
              <a:t>want to go </a:t>
            </a:r>
            <a:r>
              <a:rPr lang="en-US" sz="3600" b="1" i="1">
                <a:solidFill>
                  <a:srgbClr val="00B050"/>
                </a:solidFill>
                <a:latin typeface="+mn-lt"/>
                <a:cs typeface="+mn-cs"/>
              </a:rPr>
              <a:t>to the party</a:t>
            </a:r>
          </a:p>
          <a:p>
            <a:pPr fontAlgn="auto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defRPr/>
            </a:pPr>
            <a:r>
              <a:rPr lang="en-US" sz="3600" b="1" i="1">
                <a:solidFill>
                  <a:srgbClr val="00B050"/>
                </a:solidFill>
                <a:latin typeface="+mn-lt"/>
                <a:cs typeface="+mn-cs"/>
              </a:rPr>
              <a:t>           </a:t>
            </a:r>
            <a:r>
              <a:rPr lang="en-US" sz="3600" b="1" i="1" smtClean="0">
                <a:solidFill>
                  <a:srgbClr val="00B050"/>
                </a:solidFill>
                <a:latin typeface="+mn-lt"/>
                <a:cs typeface="+mn-cs"/>
              </a:rPr>
              <a:t>         He </a:t>
            </a:r>
            <a:r>
              <a:rPr lang="en-US" sz="3600" b="1" i="1">
                <a:solidFill>
                  <a:srgbClr val="FF0000"/>
                </a:solidFill>
                <a:latin typeface="+mn-lt"/>
                <a:cs typeface="+mn-cs"/>
              </a:rPr>
              <a:t>needs to buy </a:t>
            </a:r>
            <a:r>
              <a:rPr lang="en-US" sz="3600" b="1" i="1">
                <a:solidFill>
                  <a:srgbClr val="00B050"/>
                </a:solidFill>
                <a:latin typeface="+mn-lt"/>
                <a:cs typeface="+mn-cs"/>
              </a:rPr>
              <a:t>some new clothes</a:t>
            </a:r>
          </a:p>
        </p:txBody>
      </p:sp>
      <p:sp>
        <p:nvSpPr>
          <p:cNvPr id="6" name="Rectangle 8"/>
          <p:cNvSpPr>
            <a:spLocks noChangeArrowheads="1"/>
          </p:cNvSpPr>
          <p:nvPr/>
        </p:nvSpPr>
        <p:spPr bwMode="auto">
          <a:xfrm>
            <a:off x="1905000" y="207818"/>
            <a:ext cx="9906000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sz="3200">
                <a:solidFill>
                  <a:srgbClr val="002060"/>
                </a:solidFill>
                <a:latin typeface="Arial Black" pitchFamily="34" charset="0"/>
              </a:rPr>
              <a:t> </a:t>
            </a:r>
            <a:r>
              <a:rPr lang="en-US" sz="4400" b="1">
                <a:solidFill>
                  <a:srgbClr val="002060"/>
                </a:solidFill>
                <a:latin typeface="Arial Black" pitchFamily="34" charset="0"/>
              </a:rPr>
              <a:t>Uses of the infinitive (with to):</a:t>
            </a:r>
          </a:p>
        </p:txBody>
      </p:sp>
      <p:sp>
        <p:nvSpPr>
          <p:cNvPr id="7" name="Rectangle 6"/>
          <p:cNvSpPr/>
          <p:nvPr/>
        </p:nvSpPr>
        <p:spPr>
          <a:xfrm>
            <a:off x="1012825" y="3657600"/>
            <a:ext cx="12090400" cy="1784350"/>
          </a:xfrm>
          <a:prstGeom prst="rect">
            <a:avLst/>
          </a:prstGeom>
        </p:spPr>
        <p:txBody>
          <a:bodyPr>
            <a:spAutoFit/>
          </a:bodyPr>
          <a:lstStyle/>
          <a:p>
            <a:pPr marL="571500" indent="-571500" fontAlgn="auto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en-US" sz="4000" b="1">
                <a:solidFill>
                  <a:srgbClr val="0070C0"/>
                </a:solidFill>
              </a:rPr>
              <a:t>After </a:t>
            </a:r>
            <a:r>
              <a:rPr lang="en-US" sz="4000" b="1">
                <a:solidFill>
                  <a:srgbClr val="0070C0"/>
                </a:solidFill>
                <a:latin typeface="Calibri"/>
              </a:rPr>
              <a:t>adjectives: </a:t>
            </a:r>
            <a:r>
              <a:rPr lang="en-US" sz="4000" b="1" i="1">
                <a:solidFill>
                  <a:srgbClr val="FF0000"/>
                </a:solidFill>
                <a:latin typeface="Calibri"/>
              </a:rPr>
              <a:t>(easy, difficult, </a:t>
            </a:r>
            <a:r>
              <a:rPr lang="en-US" sz="4000" b="1" i="1" smtClean="0">
                <a:solidFill>
                  <a:srgbClr val="FF0000"/>
                </a:solidFill>
                <a:latin typeface="Calibri"/>
              </a:rPr>
              <a:t>important, </a:t>
            </a:r>
            <a:r>
              <a:rPr lang="en-US" sz="4000" b="1" i="1">
                <a:solidFill>
                  <a:srgbClr val="FF0000"/>
                </a:solidFill>
                <a:latin typeface="Calibri"/>
              </a:rPr>
              <a:t>etc.)</a:t>
            </a:r>
          </a:p>
          <a:p>
            <a:pPr fontAlgn="auto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defRPr/>
            </a:pPr>
            <a:r>
              <a:rPr lang="en-US" sz="3600">
                <a:solidFill>
                  <a:srgbClr val="002060"/>
                </a:solidFill>
                <a:latin typeface="Calibri"/>
              </a:rPr>
              <a:t>      </a:t>
            </a:r>
            <a:r>
              <a:rPr lang="en-US" sz="3600" b="1" i="1">
                <a:solidFill>
                  <a:srgbClr val="00B050"/>
                </a:solidFill>
                <a:latin typeface="Calibri"/>
              </a:rPr>
              <a:t>Ex:  It isn’t </a:t>
            </a:r>
            <a:r>
              <a:rPr lang="en-US" sz="3600" b="1" i="1">
                <a:solidFill>
                  <a:srgbClr val="FF0000"/>
                </a:solidFill>
                <a:latin typeface="Calibri"/>
              </a:rPr>
              <a:t>easy to find </a:t>
            </a:r>
            <a:r>
              <a:rPr lang="en-US" sz="3600" b="1" i="1">
                <a:solidFill>
                  <a:srgbClr val="00B050"/>
                </a:solidFill>
                <a:latin typeface="Calibri"/>
              </a:rPr>
              <a:t>a job. </a:t>
            </a:r>
          </a:p>
          <a:p>
            <a:pPr fontAlgn="auto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defRPr/>
            </a:pPr>
            <a:r>
              <a:rPr lang="en-US" sz="3600" b="1" i="1">
                <a:solidFill>
                  <a:srgbClr val="00B050"/>
                </a:solidFill>
                <a:latin typeface="Calibri"/>
              </a:rPr>
              <a:t>              It’ll be </a:t>
            </a:r>
            <a:r>
              <a:rPr lang="en-US" sz="3600" b="1" i="1">
                <a:solidFill>
                  <a:srgbClr val="FF0000"/>
                </a:solidFill>
                <a:latin typeface="Calibri"/>
              </a:rPr>
              <a:t>nice to meet </a:t>
            </a:r>
            <a:r>
              <a:rPr lang="en-US" sz="3600" b="1" i="1">
                <a:solidFill>
                  <a:srgbClr val="00B050"/>
                </a:solidFill>
                <a:latin typeface="Calibri"/>
              </a:rPr>
              <a:t>some new people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757238" y="533400"/>
            <a:ext cx="12806362" cy="27982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 fontAlgn="auto">
              <a:lnSpc>
                <a:spcPts val="3800"/>
              </a:lnSpc>
              <a:spcBef>
                <a:spcPts val="0"/>
              </a:spcBef>
              <a:spcAft>
                <a:spcPts val="600"/>
              </a:spcAft>
              <a:buFont typeface="Wingdings" pitchFamily="2" charset="2"/>
              <a:buChar char="Ø"/>
              <a:defRPr/>
            </a:pPr>
            <a:r>
              <a:rPr lang="en-US" sz="4000" b="1">
                <a:solidFill>
                  <a:srgbClr val="0070C0"/>
                </a:solidFill>
                <a:latin typeface="+mj-lt"/>
              </a:rPr>
              <a:t>To say why you do something</a:t>
            </a:r>
            <a:r>
              <a:rPr lang="en-US" sz="3600" b="1">
                <a:solidFill>
                  <a:srgbClr val="0070C0"/>
                </a:solidFill>
                <a:latin typeface="+mj-lt"/>
              </a:rPr>
              <a:t>.</a:t>
            </a:r>
          </a:p>
          <a:p>
            <a:pPr fontAlgn="auto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defRPr/>
            </a:pPr>
            <a:r>
              <a:rPr lang="en-US" sz="4000" b="1">
                <a:latin typeface="+mj-lt"/>
                <a:cs typeface="Times New Roman" panose="02020603050405020304" pitchFamily="18" charset="0"/>
              </a:rPr>
              <a:t>     </a:t>
            </a:r>
            <a:r>
              <a:rPr lang="en-US" sz="3600" b="1" i="1">
                <a:solidFill>
                  <a:srgbClr val="00B050"/>
                </a:solidFill>
                <a:latin typeface="+mj-lt"/>
                <a:cs typeface="Times New Roman" panose="02020603050405020304" pitchFamily="18" charset="0"/>
              </a:rPr>
              <a:t>Ex: A. Why did you go to the party?</a:t>
            </a:r>
          </a:p>
          <a:p>
            <a:pPr>
              <a:lnSpc>
                <a:spcPts val="2875"/>
              </a:lnSpc>
              <a:spcBef>
                <a:spcPts val="600"/>
              </a:spcBef>
              <a:spcAft>
                <a:spcPts val="600"/>
              </a:spcAft>
              <a:defRPr/>
            </a:pPr>
            <a:r>
              <a:rPr lang="en-US" sz="3600" b="1" i="1">
                <a:solidFill>
                  <a:srgbClr val="00B050"/>
                </a:solidFill>
                <a:latin typeface="+mj-lt"/>
                <a:cs typeface="Times New Roman" panose="02020603050405020304" pitchFamily="18" charset="0"/>
              </a:rPr>
              <a:t>            B. </a:t>
            </a:r>
            <a:r>
              <a:rPr lang="en-US" sz="3600" b="1" i="1">
                <a:solidFill>
                  <a:srgbClr val="FF0000"/>
                </a:solidFill>
                <a:latin typeface="+mj-lt"/>
                <a:cs typeface="Times New Roman" panose="02020603050405020304" pitchFamily="18" charset="0"/>
              </a:rPr>
              <a:t>To meet </a:t>
            </a:r>
            <a:r>
              <a:rPr lang="en-US" sz="3600" b="1" i="1">
                <a:solidFill>
                  <a:srgbClr val="00B050"/>
                </a:solidFill>
                <a:latin typeface="+mj-lt"/>
                <a:cs typeface="Times New Roman" panose="02020603050405020304" pitchFamily="18" charset="0"/>
              </a:rPr>
              <a:t>new people. </a:t>
            </a:r>
          </a:p>
          <a:p>
            <a:pPr>
              <a:lnSpc>
                <a:spcPts val="2875"/>
              </a:lnSpc>
              <a:spcBef>
                <a:spcPts val="600"/>
              </a:spcBef>
              <a:spcAft>
                <a:spcPts val="600"/>
              </a:spcAft>
              <a:defRPr/>
            </a:pPr>
            <a:r>
              <a:rPr lang="en-US" sz="3600" b="1" i="1">
                <a:solidFill>
                  <a:srgbClr val="00B050"/>
                </a:solidFill>
                <a:latin typeface="+mj-lt"/>
                <a:cs typeface="Times New Roman" panose="02020603050405020304" pitchFamily="18" charset="0"/>
              </a:rPr>
              <a:t>            (= I </a:t>
            </a:r>
            <a:r>
              <a:rPr lang="en-US" sz="3600" b="1" i="1">
                <a:solidFill>
                  <a:srgbClr val="FF0000"/>
                </a:solidFill>
                <a:latin typeface="+mj-lt"/>
                <a:cs typeface="Times New Roman" panose="02020603050405020304" pitchFamily="18" charset="0"/>
              </a:rPr>
              <a:t>went</a:t>
            </a:r>
            <a:r>
              <a:rPr lang="en-US" sz="3600" b="1" i="1">
                <a:solidFill>
                  <a:srgbClr val="00B050"/>
                </a:solidFill>
                <a:latin typeface="+mj-lt"/>
                <a:cs typeface="Times New Roman" panose="02020603050405020304" pitchFamily="18" charset="0"/>
              </a:rPr>
              <a:t> to the party </a:t>
            </a:r>
            <a:r>
              <a:rPr lang="en-US" sz="3600" b="1" i="1">
                <a:solidFill>
                  <a:srgbClr val="FF0000"/>
                </a:solidFill>
                <a:latin typeface="+mj-lt"/>
                <a:cs typeface="Times New Roman" panose="02020603050405020304" pitchFamily="18" charset="0"/>
              </a:rPr>
              <a:t>to meet</a:t>
            </a:r>
            <a:r>
              <a:rPr lang="en-US" sz="3600" b="1" i="1">
                <a:solidFill>
                  <a:srgbClr val="00B050"/>
                </a:solidFill>
                <a:latin typeface="+mj-lt"/>
                <a:cs typeface="Times New Roman" panose="02020603050405020304" pitchFamily="18" charset="0"/>
              </a:rPr>
              <a:t> new people)</a:t>
            </a:r>
          </a:p>
          <a:p>
            <a:pPr>
              <a:lnSpc>
                <a:spcPts val="2875"/>
              </a:lnSpc>
              <a:spcBef>
                <a:spcPts val="600"/>
              </a:spcBef>
              <a:spcAft>
                <a:spcPts val="600"/>
              </a:spcAft>
              <a:defRPr/>
            </a:pPr>
            <a:r>
              <a:rPr lang="en-US" sz="3600" b="1" i="1">
                <a:solidFill>
                  <a:srgbClr val="00B050"/>
                </a:solidFill>
                <a:latin typeface="+mj-lt"/>
              </a:rPr>
              <a:t>         I </a:t>
            </a:r>
            <a:r>
              <a:rPr lang="en-US" sz="3600" b="1" i="1">
                <a:solidFill>
                  <a:srgbClr val="FF0000"/>
                </a:solidFill>
                <a:latin typeface="+mj-lt"/>
              </a:rPr>
              <a:t>came</a:t>
            </a:r>
            <a:r>
              <a:rPr lang="en-US" sz="3600" b="1" i="1">
                <a:solidFill>
                  <a:srgbClr val="00B050"/>
                </a:solidFill>
                <a:latin typeface="+mj-lt"/>
              </a:rPr>
              <a:t> to this school </a:t>
            </a:r>
            <a:r>
              <a:rPr lang="en-US" sz="3600" b="1" i="1">
                <a:solidFill>
                  <a:srgbClr val="FF0000"/>
                </a:solidFill>
                <a:latin typeface="+mj-lt"/>
              </a:rPr>
              <a:t>to learn </a:t>
            </a:r>
            <a:r>
              <a:rPr lang="en-US" sz="3600" b="1" i="1">
                <a:solidFill>
                  <a:srgbClr val="00B050"/>
                </a:solidFill>
                <a:latin typeface="+mj-lt"/>
              </a:rPr>
              <a:t>Enghlish. </a:t>
            </a:r>
            <a:r>
              <a:rPr lang="en-US" sz="3600" b="1" i="1">
                <a:solidFill>
                  <a:srgbClr val="FF0000"/>
                </a:solidFill>
                <a:latin typeface="+mj-lt"/>
              </a:rPr>
              <a:t>NOT</a:t>
            </a:r>
            <a:r>
              <a:rPr lang="en-US" sz="3600" b="1" i="1">
                <a:solidFill>
                  <a:srgbClr val="00B050"/>
                </a:solidFill>
                <a:latin typeface="+mj-lt"/>
              </a:rPr>
              <a:t> </a:t>
            </a:r>
            <a:r>
              <a:rPr lang="en-US" sz="3600" b="1" i="1" strike="sngStrike">
                <a:solidFill>
                  <a:srgbClr val="00B050"/>
                </a:solidFill>
                <a:latin typeface="+mj-lt"/>
              </a:rPr>
              <a:t>for learn Enghlish</a:t>
            </a:r>
            <a:endParaRPr lang="en-US" sz="3600" b="1" i="1" strike="sngStrike">
              <a:solidFill>
                <a:srgbClr val="00B050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68350" y="3733800"/>
            <a:ext cx="11464036" cy="19543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 eaLnBrk="0" hangingPunct="0">
              <a:spcBef>
                <a:spcPct val="20000"/>
              </a:spcBef>
              <a:spcAft>
                <a:spcPts val="600"/>
              </a:spcAft>
              <a:buFont typeface="Wingdings" pitchFamily="2" charset="2"/>
              <a:buChar char="Ø"/>
              <a:defRPr/>
            </a:pPr>
            <a:r>
              <a:rPr lang="en-US" sz="4000" b="1" smtClean="0">
                <a:solidFill>
                  <a:srgbClr val="0070C0"/>
                </a:solidFill>
                <a:latin typeface="+mj-lt"/>
                <a:cs typeface="Arial"/>
              </a:rPr>
              <a:t> After </a:t>
            </a:r>
            <a:r>
              <a:rPr lang="en-US" sz="4000" b="1">
                <a:solidFill>
                  <a:srgbClr val="0070C0"/>
                </a:solidFill>
                <a:latin typeface="+mj-lt"/>
                <a:cs typeface="Arial"/>
              </a:rPr>
              <a:t>a question word </a:t>
            </a:r>
            <a:r>
              <a:rPr lang="en-US" sz="3600" b="1" i="1">
                <a:solidFill>
                  <a:srgbClr val="FF0000"/>
                </a:solidFill>
                <a:latin typeface="+mj-lt"/>
                <a:cs typeface="Arial"/>
              </a:rPr>
              <a:t>(</a:t>
            </a:r>
            <a:r>
              <a:rPr lang="en-US" sz="3600" b="1" i="1">
                <a:solidFill>
                  <a:srgbClr val="FF0000"/>
                </a:solidFill>
                <a:latin typeface="+mj-lt"/>
                <a:cs typeface="Times New Roman" panose="02020603050405020304" pitchFamily="18" charset="0"/>
              </a:rPr>
              <a:t>what, where, when, how, etc.)</a:t>
            </a:r>
            <a:endParaRPr lang="en-US" sz="2800" b="1" i="1">
              <a:solidFill>
                <a:srgbClr val="FF0000"/>
              </a:solidFill>
              <a:latin typeface="+mj-lt"/>
              <a:cs typeface="Comic Sans MS"/>
            </a:endParaRPr>
          </a:p>
          <a:p>
            <a:pPr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000" b="1" i="1">
                <a:latin typeface="+mj-lt"/>
                <a:cs typeface="Times New Roman" panose="02020603050405020304" pitchFamily="18" charset="0"/>
              </a:rPr>
              <a:t>      </a:t>
            </a:r>
            <a:r>
              <a:rPr lang="en-US" sz="4000" b="1" i="1" smtClean="0">
                <a:latin typeface="+mj-lt"/>
                <a:cs typeface="Times New Roman" panose="02020603050405020304" pitchFamily="18" charset="0"/>
              </a:rPr>
              <a:t>      </a:t>
            </a:r>
            <a:r>
              <a:rPr lang="en-US" sz="3600" b="1" i="1" smtClean="0">
                <a:solidFill>
                  <a:srgbClr val="00B050"/>
                </a:solidFill>
                <a:latin typeface="+mj-lt"/>
                <a:cs typeface="Times New Roman" panose="02020603050405020304" pitchFamily="18" charset="0"/>
              </a:rPr>
              <a:t>Ex</a:t>
            </a:r>
            <a:r>
              <a:rPr lang="en-US" sz="3600" b="1" i="1">
                <a:solidFill>
                  <a:srgbClr val="00B050"/>
                </a:solidFill>
                <a:latin typeface="+mj-lt"/>
                <a:cs typeface="Times New Roman" panose="02020603050405020304" pitchFamily="18" charset="0"/>
              </a:rPr>
              <a:t>: Do you know </a:t>
            </a:r>
            <a:r>
              <a:rPr lang="en-US" sz="3600" b="1" i="1">
                <a:solidFill>
                  <a:srgbClr val="FF0000"/>
                </a:solidFill>
                <a:latin typeface="+mj-lt"/>
                <a:cs typeface="Times New Roman" panose="02020603050405020304" pitchFamily="18" charset="0"/>
              </a:rPr>
              <a:t>how to use </a:t>
            </a:r>
            <a:r>
              <a:rPr lang="en-US" sz="3600" b="1" i="1">
                <a:solidFill>
                  <a:srgbClr val="00B050"/>
                </a:solidFill>
                <a:latin typeface="+mj-lt"/>
                <a:cs typeface="Times New Roman" panose="02020603050405020304" pitchFamily="18" charset="0"/>
              </a:rPr>
              <a:t>this computer?</a:t>
            </a:r>
          </a:p>
          <a:p>
            <a:pPr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b="1" i="1">
                <a:solidFill>
                  <a:srgbClr val="00B050"/>
                </a:solidFill>
                <a:latin typeface="+mj-lt"/>
                <a:cs typeface="Times New Roman" panose="02020603050405020304" pitchFamily="18" charset="0"/>
              </a:rPr>
              <a:t>           </a:t>
            </a:r>
            <a:r>
              <a:rPr lang="en-US" sz="3600" b="1" i="1" smtClean="0">
                <a:solidFill>
                  <a:srgbClr val="00B050"/>
                </a:solidFill>
                <a:latin typeface="+mj-lt"/>
                <a:cs typeface="Times New Roman" panose="02020603050405020304" pitchFamily="18" charset="0"/>
              </a:rPr>
              <a:t>        I </a:t>
            </a:r>
            <a:r>
              <a:rPr lang="en-US" sz="3600" b="1" i="1">
                <a:solidFill>
                  <a:srgbClr val="00B050"/>
                </a:solidFill>
                <a:latin typeface="+mj-lt"/>
                <a:cs typeface="Times New Roman" panose="02020603050405020304" pitchFamily="18" charset="0"/>
              </a:rPr>
              <a:t>don’t know </a:t>
            </a:r>
            <a:r>
              <a:rPr lang="en-US" sz="3600" b="1" i="1">
                <a:solidFill>
                  <a:srgbClr val="FF0000"/>
                </a:solidFill>
                <a:latin typeface="+mj-lt"/>
                <a:cs typeface="Times New Roman" panose="02020603050405020304" pitchFamily="18" charset="0"/>
              </a:rPr>
              <a:t>where to go.</a:t>
            </a:r>
            <a:endParaRPr lang="en-US" sz="3600" b="1">
              <a:solidFill>
                <a:srgbClr val="FF0000"/>
              </a:solidFill>
              <a:latin typeface="+mj-lt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475" y="696913"/>
            <a:ext cx="11449050" cy="5462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4625" y="908050"/>
            <a:ext cx="11344275" cy="556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195" name="TextBox 3"/>
          <p:cNvSpPr txBox="1">
            <a:spLocks noChangeArrowheads="1"/>
          </p:cNvSpPr>
          <p:nvPr/>
        </p:nvSpPr>
        <p:spPr bwMode="auto">
          <a:xfrm>
            <a:off x="6599238" y="3484563"/>
            <a:ext cx="2084387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/>
            <a:r>
              <a:rPr lang="en-US" sz="2800" b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to meet</a:t>
            </a:r>
          </a:p>
        </p:txBody>
      </p:sp>
      <p:sp>
        <p:nvSpPr>
          <p:cNvPr id="8196" name="TextBox 5"/>
          <p:cNvSpPr txBox="1">
            <a:spLocks noChangeArrowheads="1"/>
          </p:cNvSpPr>
          <p:nvPr/>
        </p:nvSpPr>
        <p:spPr bwMode="auto">
          <a:xfrm>
            <a:off x="6724650" y="3870325"/>
            <a:ext cx="1787525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/>
            <a:r>
              <a:rPr lang="en-US" sz="2800" b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to do</a:t>
            </a:r>
          </a:p>
        </p:txBody>
      </p:sp>
      <p:sp>
        <p:nvSpPr>
          <p:cNvPr id="8197" name="TextBox 6"/>
          <p:cNvSpPr txBox="1">
            <a:spLocks noChangeArrowheads="1"/>
          </p:cNvSpPr>
          <p:nvPr/>
        </p:nvSpPr>
        <p:spPr bwMode="auto">
          <a:xfrm>
            <a:off x="4270375" y="4297363"/>
            <a:ext cx="2020888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/>
            <a:r>
              <a:rPr lang="en-US" sz="2800" b="1">
                <a:solidFill>
                  <a:srgbClr val="C00000"/>
                </a:solidFill>
              </a:rPr>
              <a:t>to go</a:t>
            </a:r>
          </a:p>
        </p:txBody>
      </p:sp>
      <p:sp>
        <p:nvSpPr>
          <p:cNvPr id="8198" name="TextBox 7"/>
          <p:cNvSpPr txBox="1">
            <a:spLocks noChangeArrowheads="1"/>
          </p:cNvSpPr>
          <p:nvPr/>
        </p:nvSpPr>
        <p:spPr bwMode="auto">
          <a:xfrm>
            <a:off x="3424238" y="4737100"/>
            <a:ext cx="229552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/>
            <a:r>
              <a:rPr lang="en-US" sz="2400" b="1">
                <a:solidFill>
                  <a:srgbClr val="C00000"/>
                </a:solidFill>
              </a:rPr>
              <a:t>not to make</a:t>
            </a:r>
          </a:p>
        </p:txBody>
      </p:sp>
      <p:sp>
        <p:nvSpPr>
          <p:cNvPr id="8199" name="TextBox 8"/>
          <p:cNvSpPr txBox="1">
            <a:spLocks noChangeArrowheads="1"/>
          </p:cNvSpPr>
          <p:nvPr/>
        </p:nvSpPr>
        <p:spPr bwMode="auto">
          <a:xfrm>
            <a:off x="5353050" y="5081588"/>
            <a:ext cx="2246313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/>
            <a:r>
              <a:rPr lang="en-US" sz="2800" b="1">
                <a:solidFill>
                  <a:srgbClr val="C00000"/>
                </a:solidFill>
              </a:rPr>
              <a:t> to learn</a:t>
            </a:r>
          </a:p>
        </p:txBody>
      </p:sp>
      <p:sp>
        <p:nvSpPr>
          <p:cNvPr id="8200" name="TextBox 9"/>
          <p:cNvSpPr txBox="1">
            <a:spLocks noChangeArrowheads="1"/>
          </p:cNvSpPr>
          <p:nvPr/>
        </p:nvSpPr>
        <p:spPr bwMode="auto">
          <a:xfrm>
            <a:off x="4703763" y="5507038"/>
            <a:ext cx="2414587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/>
            <a:r>
              <a:rPr lang="en-US" sz="2400" b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not to drive</a:t>
            </a:r>
          </a:p>
        </p:txBody>
      </p:sp>
      <p:sp>
        <p:nvSpPr>
          <p:cNvPr id="8201" name="TextBox 10"/>
          <p:cNvSpPr txBox="1">
            <a:spLocks noChangeArrowheads="1"/>
          </p:cNvSpPr>
          <p:nvPr/>
        </p:nvSpPr>
        <p:spPr bwMode="auto">
          <a:xfrm>
            <a:off x="5572125" y="5849938"/>
            <a:ext cx="2244725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/>
            <a:r>
              <a:rPr lang="en-US" sz="2800" b="1">
                <a:solidFill>
                  <a:srgbClr val="C00000"/>
                </a:solidFill>
              </a:rPr>
              <a:t>to leave</a:t>
            </a:r>
          </a:p>
        </p:txBody>
      </p:sp>
      <p:sp>
        <p:nvSpPr>
          <p:cNvPr id="10" name="TextBox 3"/>
          <p:cNvSpPr txBox="1">
            <a:spLocks noChangeArrowheads="1"/>
          </p:cNvSpPr>
          <p:nvPr/>
        </p:nvSpPr>
        <p:spPr bwMode="auto">
          <a:xfrm>
            <a:off x="1030288" y="152400"/>
            <a:ext cx="3243262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/>
            <a:r>
              <a:rPr lang="en-US" sz="4000" b="1">
                <a:solidFill>
                  <a:srgbClr val="C00000"/>
                </a:solidFill>
              </a:rPr>
              <a:t>Exercises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8913" y="774700"/>
            <a:ext cx="9383712" cy="4849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219" name="TextBox 4"/>
          <p:cNvSpPr txBox="1">
            <a:spLocks noChangeArrowheads="1"/>
          </p:cNvSpPr>
          <p:nvPr/>
        </p:nvSpPr>
        <p:spPr bwMode="auto">
          <a:xfrm>
            <a:off x="7402513" y="1824038"/>
            <a:ext cx="515937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/>
            <a:r>
              <a:rPr lang="en-US" sz="2800" b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</a:p>
        </p:txBody>
      </p:sp>
      <p:sp>
        <p:nvSpPr>
          <p:cNvPr id="9220" name="TextBox 8"/>
          <p:cNvSpPr txBox="1">
            <a:spLocks noChangeArrowheads="1"/>
          </p:cNvSpPr>
          <p:nvPr/>
        </p:nvSpPr>
        <p:spPr bwMode="auto">
          <a:xfrm>
            <a:off x="7399338" y="2293938"/>
            <a:ext cx="512762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/>
            <a:r>
              <a:rPr lang="en-US" sz="2800" b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F</a:t>
            </a:r>
          </a:p>
        </p:txBody>
      </p:sp>
      <p:sp>
        <p:nvSpPr>
          <p:cNvPr id="9221" name="TextBox 11"/>
          <p:cNvSpPr txBox="1">
            <a:spLocks noChangeArrowheads="1"/>
          </p:cNvSpPr>
          <p:nvPr/>
        </p:nvSpPr>
        <p:spPr bwMode="auto">
          <a:xfrm>
            <a:off x="7367588" y="4600575"/>
            <a:ext cx="51593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/>
            <a:r>
              <a:rPr lang="en-US" sz="2800" b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C</a:t>
            </a:r>
          </a:p>
        </p:txBody>
      </p:sp>
      <p:sp>
        <p:nvSpPr>
          <p:cNvPr id="10246" name="TextBox 5"/>
          <p:cNvSpPr txBox="1">
            <a:spLocks noChangeArrowheads="1"/>
          </p:cNvSpPr>
          <p:nvPr/>
        </p:nvSpPr>
        <p:spPr bwMode="auto">
          <a:xfrm>
            <a:off x="6983413" y="3454400"/>
            <a:ext cx="35718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/>
            <a:endParaRPr lang="en-US"/>
          </a:p>
        </p:txBody>
      </p:sp>
      <p:sp>
        <p:nvSpPr>
          <p:cNvPr id="9223" name="TextBox 16"/>
          <p:cNvSpPr txBox="1">
            <a:spLocks noChangeArrowheads="1"/>
          </p:cNvSpPr>
          <p:nvPr/>
        </p:nvSpPr>
        <p:spPr bwMode="auto">
          <a:xfrm>
            <a:off x="7418388" y="3224213"/>
            <a:ext cx="515937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/>
            <a:r>
              <a:rPr lang="en-US" sz="2400" b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G</a:t>
            </a:r>
          </a:p>
        </p:txBody>
      </p:sp>
      <p:sp>
        <p:nvSpPr>
          <p:cNvPr id="9224" name="TextBox 17"/>
          <p:cNvSpPr txBox="1">
            <a:spLocks noChangeArrowheads="1"/>
          </p:cNvSpPr>
          <p:nvPr/>
        </p:nvSpPr>
        <p:spPr bwMode="auto">
          <a:xfrm>
            <a:off x="7383463" y="3643313"/>
            <a:ext cx="512762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/>
            <a:r>
              <a:rPr lang="en-US" sz="2800" b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B</a:t>
            </a:r>
          </a:p>
        </p:txBody>
      </p:sp>
      <p:sp>
        <p:nvSpPr>
          <p:cNvPr id="9225" name="TextBox 18"/>
          <p:cNvSpPr txBox="1">
            <a:spLocks noChangeArrowheads="1"/>
          </p:cNvSpPr>
          <p:nvPr/>
        </p:nvSpPr>
        <p:spPr bwMode="auto">
          <a:xfrm>
            <a:off x="7388225" y="4124325"/>
            <a:ext cx="5143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/>
            <a:r>
              <a:rPr lang="en-US" sz="2800" b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H</a:t>
            </a:r>
          </a:p>
        </p:txBody>
      </p:sp>
      <p:sp>
        <p:nvSpPr>
          <p:cNvPr id="9226" name="TextBox 19"/>
          <p:cNvSpPr txBox="1">
            <a:spLocks noChangeArrowheads="1"/>
          </p:cNvSpPr>
          <p:nvPr/>
        </p:nvSpPr>
        <p:spPr bwMode="auto">
          <a:xfrm>
            <a:off x="7388225" y="5073650"/>
            <a:ext cx="5143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/>
            <a:r>
              <a:rPr lang="en-US" sz="2800" b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E</a:t>
            </a: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4443413" y="6173788"/>
            <a:ext cx="19907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>
                <a:hlinkClick r:id="rId3"/>
              </a:rPr>
              <a:t>https://quizizz.com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250"/>
                                        <p:tgtEl>
                                          <p:spTgt spid="9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250"/>
                                        <p:tgtEl>
                                          <p:spTgt spid="9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250"/>
                                        <p:tgtEl>
                                          <p:spTgt spid="9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250"/>
                                        <p:tgtEl>
                                          <p:spTgt spid="9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250"/>
                                        <p:tgtEl>
                                          <p:spTgt spid="9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250"/>
                                        <p:tgtEl>
                                          <p:spTgt spid="9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250"/>
                                        <p:tgtEl>
                                          <p:spTgt spid="9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1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19" grpId="0"/>
      <p:bldP spid="9220" grpId="0"/>
      <p:bldP spid="9221" grpId="0"/>
      <p:bldP spid="9223" grpId="0"/>
      <p:bldP spid="9224" grpId="0"/>
      <p:bldP spid="9225" grpId="0"/>
      <p:bldP spid="9226" grpId="0"/>
      <p:bldP spid="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1556</TotalTime>
  <Words>592</Words>
  <Application>Microsoft Office PowerPoint</Application>
  <PresentationFormat>Custom</PresentationFormat>
  <Paragraphs>125</Paragraphs>
  <Slides>16</Slides>
  <Notes>1</Notes>
  <HiddenSlides>0</HiddenSlides>
  <MMClips>2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Office Theme</vt:lpstr>
      <vt:lpstr>PowerPoint Presentation</vt:lpstr>
      <vt:lpstr>1. Speaking</vt:lpstr>
      <vt:lpstr>2. Grammar: uses of the infinitive (with to)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Admin</cp:lastModifiedBy>
  <cp:revision>150</cp:revision>
  <dcterms:created xsi:type="dcterms:W3CDTF">2020-04-04T05:56:58Z</dcterms:created>
  <dcterms:modified xsi:type="dcterms:W3CDTF">2020-08-06T08:14:16Z</dcterms:modified>
</cp:coreProperties>
</file>